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9" r:id="rId2"/>
    <p:sldId id="263" r:id="rId3"/>
    <p:sldId id="267" r:id="rId4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FF"/>
    <a:srgbClr val="3366FF"/>
    <a:srgbClr val="3399FF"/>
    <a:srgbClr val="CCFFFF"/>
    <a:srgbClr val="99CCFF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howGuides="1">
      <p:cViewPr varScale="1">
        <p:scale>
          <a:sx n="87" d="100"/>
          <a:sy n="87" d="100"/>
        </p:scale>
        <p:origin x="-174" y="-84"/>
      </p:cViewPr>
      <p:guideLst>
        <p:guide orient="horz" pos="2160"/>
        <p:guide pos="3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51606C3C-4EF4-AD42-93D0-F3DFADE815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4803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/>
            </a:lvl1pPr>
          </a:lstStyle>
          <a:p>
            <a:pPr>
              <a:defRPr/>
            </a:pPr>
            <a:fld id="{047D4D77-950C-724C-9957-F87D6A9C2D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0184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05EC9B3-A13F-7C4F-B5F8-E5420C22B616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fld id="{FD849864-2FAA-4EE4-9CCF-2E94F54BEBFA}" type="slidenum">
              <a:rPr kumimoji="0" lang="en-US" altLang="ja-JP" sz="1200" smtClean="0"/>
              <a:pPr eaLnBrk="1" hangingPunct="1"/>
              <a:t>2</a:t>
            </a:fld>
            <a:endParaRPr kumimoji="0"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mtClean="0">
                <a:latin typeface="Times New Roman" pitchFamily="-106" charset="0"/>
              </a:rPr>
              <a:t>Form 2-B</a:t>
            </a:r>
            <a:endParaRPr kumimoji="0" lang="ja-JP" altLang="en-US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61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fld id="{FD849864-2FAA-4EE4-9CCF-2E94F54BEBFA}" type="slidenum">
              <a:rPr kumimoji="0" lang="en-US" altLang="ja-JP" sz="1200" smtClean="0"/>
              <a:pPr eaLnBrk="1" hangingPunct="1"/>
              <a:t>3</a:t>
            </a:fld>
            <a:endParaRPr kumimoji="0" lang="en-US" altLang="ja-JP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kumimoji="0" lang="en-US" altLang="ja-JP" smtClean="0">
                <a:latin typeface="Times New Roman" pitchFamily="-106" charset="0"/>
              </a:rPr>
              <a:t>Form 2-B</a:t>
            </a:r>
            <a:endParaRPr kumimoji="0" lang="ja-JP" altLang="en-US" smtClean="0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26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69147C-F6BA-B342-9728-DFFAFC111A8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17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855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B69103-017F-AF43-8601-6619C9AE5B6E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71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AAD19-418D-DC48-BA79-18F3002E617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04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4D45F-C735-AB45-BA7C-89A1D92186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6306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7383-096C-FC4F-8C9E-B7A6B07A2F6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1345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973D-4BC2-0043-95F9-5F1FA80807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928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87904-489C-384C-9697-3F5236EF0C7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05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13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57890-AACE-BF41-B464-A7013765B45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4734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6F0547-CA09-5647-A2C0-4BBA12FF616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78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93361" y="3078390"/>
            <a:ext cx="7932182" cy="1743982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kumimoji="0" lang="ja-JP" altLang="en-US" sz="2000" b="1" dirty="0" smtClean="0">
                <a:latin typeface="+mj-ea"/>
                <a:ea typeface="+mj-ea"/>
              </a:rPr>
              <a:t>■</a:t>
            </a:r>
            <a:r>
              <a:rPr kumimoji="0" lang="en-US" altLang="ja-JP" sz="2000" b="1" dirty="0" smtClean="0">
                <a:latin typeface="+mj-ea"/>
                <a:ea typeface="+mj-ea"/>
              </a:rPr>
              <a:t> The authors have no conflicts of interest to disclose.</a:t>
            </a:r>
            <a:endParaRPr kumimoji="0" lang="en-US" altLang="ja-JP" sz="20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i="1" dirty="0">
                <a:latin typeface="+mj-ea"/>
                <a:ea typeface="+mj-ea"/>
              </a:rPr>
              <a:t>　</a:t>
            </a:r>
            <a:endParaRPr kumimoji="0" lang="en-US" altLang="ja-JP" sz="2000" b="1" i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000" b="1" dirty="0" smtClean="0">
                <a:latin typeface="+mj-ea"/>
                <a:ea typeface="+mj-ea"/>
              </a:rPr>
              <a:t>■</a:t>
            </a:r>
            <a:r>
              <a:rPr kumimoji="0" lang="en-US" altLang="ja-JP" sz="2000" b="1" dirty="0" smtClean="0">
                <a:latin typeface="+mj-ea"/>
                <a:ea typeface="+mj-ea"/>
              </a:rPr>
              <a:t> This study has been approved by the IRB of (institutional name) .</a:t>
            </a:r>
            <a:endParaRPr kumimoji="0" lang="en-US" altLang="ja-JP" sz="2000" b="1" dirty="0">
              <a:latin typeface="+mj-ea"/>
              <a:ea typeface="+mj-ea"/>
            </a:endParaRPr>
          </a:p>
        </p:txBody>
      </p:sp>
      <p:sp>
        <p:nvSpPr>
          <p:cNvPr id="15363" name="正方形/長方形 3"/>
          <p:cNvSpPr>
            <a:spLocks noChangeArrowheads="1"/>
          </p:cNvSpPr>
          <p:nvPr/>
        </p:nvSpPr>
        <p:spPr bwMode="auto">
          <a:xfrm>
            <a:off x="179591" y="112015"/>
            <a:ext cx="865961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20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2-A: If you have no conflicts of interest currently or during the past three years at the time of presentation in conferences of the Japanese Society of Hematology (JSH).</a:t>
            </a:r>
          </a:p>
          <a:p>
            <a:endParaRPr kumimoji="0" lang="en-US" altLang="ja-JP" sz="2000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20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2000" b="1" dirty="0" smtClean="0">
                <a:solidFill>
                  <a:srgbClr val="3333FF"/>
                </a:solidFill>
                <a:latin typeface="+mj-ea"/>
                <a:ea typeface="+mj-ea"/>
              </a:rPr>
              <a:t> </a:t>
            </a:r>
            <a:r>
              <a:rPr kumimoji="0" lang="en-US" altLang="ja-JP" sz="2000" dirty="0" smtClean="0">
                <a:solidFill>
                  <a:srgbClr val="3333FF"/>
                </a:solidFill>
                <a:latin typeface="+mj-ea"/>
                <a:ea typeface="+mj-ea"/>
              </a:rPr>
              <a:t>State </a:t>
            </a:r>
            <a:r>
              <a:rPr kumimoji="0" lang="en-US" altLang="ja-JP" sz="2000" dirty="0">
                <a:solidFill>
                  <a:srgbClr val="3333FF"/>
                </a:solidFill>
                <a:latin typeface="+mj-ea"/>
                <a:ea typeface="+mj-ea"/>
              </a:rPr>
              <a:t>the following COI disclosure at the bottom of your poster.</a:t>
            </a:r>
            <a:endParaRPr kumimoji="0" lang="en-US" altLang="ja-JP" sz="2000" dirty="0">
              <a:solidFill>
                <a:srgbClr val="3333FF"/>
              </a:solidFill>
              <a:latin typeface="+mj-ea"/>
              <a:ea typeface="+mj-ea"/>
              <a:cs typeface="Arial"/>
            </a:endParaRPr>
          </a:p>
          <a:p>
            <a:endParaRPr kumimoji="0" lang="ja-JP" altLang="en-US" sz="20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  <p:sp>
        <p:nvSpPr>
          <p:cNvPr id="15364" name="正方形/長方形 4"/>
          <p:cNvSpPr>
            <a:spLocks noChangeArrowheads="1"/>
          </p:cNvSpPr>
          <p:nvPr/>
        </p:nvSpPr>
        <p:spPr bwMode="auto">
          <a:xfrm>
            <a:off x="288925" y="1720850"/>
            <a:ext cx="8642350" cy="4586288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4975" y="1657327"/>
            <a:ext cx="8199168" cy="726644"/>
          </a:xfrm>
          <a:noFill/>
          <a:ln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l"/>
            <a:r>
              <a:rPr kumimoji="0" lang="en-US" altLang="ja-JP" sz="2000" dirty="0">
                <a:solidFill>
                  <a:srgbClr val="3333FF"/>
                </a:solidFill>
                <a:latin typeface="+mj-ea"/>
              </a:rPr>
              <a:t>State the following COI disclosure at the bottom of your poster.</a:t>
            </a:r>
            <a:r>
              <a:rPr kumimoji="0" lang="en-US" altLang="ja-JP" sz="2000" i="1" dirty="0">
                <a:latin typeface="+mj-ea"/>
              </a:rPr>
              <a:t/>
            </a:r>
            <a:br>
              <a:rPr kumimoji="0" lang="en-US" altLang="ja-JP" sz="2000" i="1" dirty="0">
                <a:latin typeface="+mj-ea"/>
              </a:rPr>
            </a:br>
            <a:endParaRPr kumimoji="0" lang="en-US" altLang="ja-JP" sz="2000" i="1" dirty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90909" y="2290717"/>
            <a:ext cx="8066495" cy="3937555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 smtClean="0">
                <a:latin typeface="+mj-ea"/>
                <a:ea typeface="+mj-ea"/>
              </a:rPr>
              <a:t>Author(s) have the following COI to disclose.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2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(1)  Employment/Leadership position/Advisory </a:t>
            </a:r>
            <a:r>
              <a:rPr kumimoji="0" lang="en-US" altLang="ja-JP" sz="1400" b="1" dirty="0" smtClean="0">
                <a:latin typeface="+mj-ea"/>
                <a:ea typeface="+mj-ea"/>
              </a:rPr>
              <a:t>role: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(2)  Stock ownership or options:</a:t>
            </a:r>
            <a:r>
              <a:rPr kumimoji="0" lang="ja-JP" altLang="en-US" sz="1400" b="1" dirty="0" smtClean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			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(3)  Patent royalties/Licensing </a:t>
            </a:r>
            <a:r>
              <a:rPr kumimoji="0" lang="en-US" altLang="ja-JP" sz="1400" b="1" dirty="0" smtClean="0">
                <a:latin typeface="+mj-ea"/>
                <a:ea typeface="+mj-ea"/>
              </a:rPr>
              <a:t>fees:		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(4)  </a:t>
            </a:r>
            <a:r>
              <a:rPr kumimoji="0" lang="en-US" altLang="ja-JP" sz="1400" b="1" dirty="0" smtClean="0">
                <a:latin typeface="+mj-ea"/>
                <a:ea typeface="+mj-ea"/>
              </a:rPr>
              <a:t>Honoraria: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(5)  Manuscript </a:t>
            </a:r>
            <a:r>
              <a:rPr kumimoji="0" lang="en-US" altLang="ja-JP" sz="1400" b="1" dirty="0" smtClean="0">
                <a:latin typeface="+mj-ea"/>
                <a:ea typeface="+mj-ea"/>
              </a:rPr>
              <a:t>fees: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(6)  Research </a:t>
            </a:r>
            <a:r>
              <a:rPr kumimoji="0" lang="en-US" altLang="ja-JP" sz="1400" b="1" dirty="0" smtClean="0">
                <a:latin typeface="+mj-ea"/>
                <a:ea typeface="+mj-ea"/>
              </a:rPr>
              <a:t>funding: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smtClean="0">
                <a:latin typeface="+mj-ea"/>
                <a:ea typeface="+mj-ea"/>
              </a:rPr>
              <a:t>Yes</a:t>
            </a:r>
            <a:r>
              <a:rPr kumimoji="0" lang="en-US" altLang="ja-JP" sz="1400" b="1" dirty="0" smtClean="0">
                <a:latin typeface="+mj-ea"/>
                <a:ea typeface="+mj-ea"/>
              </a:rPr>
              <a:t>, I.N.  (ABC Pharmaceuticals)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(7)  Subsidies or </a:t>
            </a:r>
            <a:r>
              <a:rPr kumimoji="0" lang="en-US" altLang="ja-JP" sz="1400" b="1" dirty="0" smtClean="0">
                <a:latin typeface="+mj-ea"/>
                <a:ea typeface="+mj-ea"/>
              </a:rPr>
              <a:t>Donations: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(8)  Endowed departments by commercial </a:t>
            </a:r>
            <a:r>
              <a:rPr kumimoji="0" lang="en-US" altLang="ja-JP" sz="1400" b="1" dirty="0" smtClean="0">
                <a:latin typeface="+mj-ea"/>
                <a:ea typeface="+mj-ea"/>
              </a:rPr>
              <a:t>entities: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Yes</a:t>
            </a:r>
            <a:r>
              <a:rPr kumimoji="0" lang="en-US" altLang="ja-JP" sz="1400" b="1" dirty="0" smtClean="0">
                <a:latin typeface="+mj-ea"/>
                <a:ea typeface="+mj-ea"/>
              </a:rPr>
              <a:t>, T.J. &amp; K.Y. (XYZ Corporation)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(9)  Travel fees, gifts, and others:	</a:t>
            </a:r>
            <a:r>
              <a:rPr kumimoji="0" lang="en-US" altLang="ja-JP" sz="1400" b="1" dirty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	</a:t>
            </a:r>
            <a:r>
              <a:rPr kumimoji="0" lang="en-US" altLang="ja-JP" sz="1400" b="1" dirty="0" smtClean="0">
                <a:latin typeface="+mj-ea"/>
                <a:ea typeface="+mj-ea"/>
              </a:rPr>
              <a:t>No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　</a:t>
            </a:r>
            <a:r>
              <a:rPr kumimoji="0" lang="en-US" altLang="ja-JP" sz="1400" b="1" dirty="0" smtClean="0">
                <a:latin typeface="+mj-ea"/>
                <a:ea typeface="+mj-ea"/>
              </a:rPr>
              <a:t>(10) </a:t>
            </a:r>
            <a:r>
              <a:rPr kumimoji="0" lang="ja-JP" altLang="en-US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Supplied </a:t>
            </a:r>
            <a:r>
              <a:rPr kumimoji="0" lang="en-US" altLang="ja-JP" sz="1400" b="1" dirty="0" smtClean="0">
                <a:latin typeface="+mj-ea"/>
                <a:ea typeface="+mj-ea"/>
              </a:rPr>
              <a:t>with reagents, drugs, 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etc</a:t>
            </a:r>
            <a:r>
              <a:rPr kumimoji="0" lang="en-US" altLang="ja-JP" sz="1400" b="1" dirty="0" smtClean="0">
                <a:latin typeface="+mj-ea"/>
                <a:ea typeface="+mj-ea"/>
              </a:rPr>
              <a:t>: </a:t>
            </a:r>
            <a:r>
              <a:rPr kumimoji="0" lang="en-US" altLang="ja-JP" sz="1400" b="1" dirty="0" smtClean="0">
                <a:latin typeface="+mj-ea"/>
                <a:ea typeface="+mj-ea"/>
              </a:rPr>
              <a:t>		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eg</a:t>
            </a:r>
            <a:r>
              <a:rPr kumimoji="0" lang="en-US" altLang="ja-JP" sz="1400" b="1" dirty="0" smtClean="0">
                <a:latin typeface="+mj-ea"/>
                <a:ea typeface="+mj-ea"/>
              </a:rPr>
              <a:t>,  Drug A is kindly provided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	      by </a:t>
            </a:r>
            <a:r>
              <a:rPr kumimoji="0" lang="en-US" altLang="ja-JP" sz="1400" b="1" dirty="0" smtClean="0">
                <a:latin typeface="+mj-ea"/>
                <a:ea typeface="+mj-ea"/>
              </a:rPr>
              <a:t>XYZ  Pharmaceuticals.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(11) Off-label use:                                      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	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eg</a:t>
            </a:r>
            <a:r>
              <a:rPr kumimoji="0" lang="en-US" altLang="ja-JP" sz="1400" b="1" dirty="0" smtClean="0">
                <a:latin typeface="+mj-ea"/>
                <a:ea typeface="+mj-ea"/>
              </a:rPr>
              <a:t>,  This study includes off-label use </a:t>
            </a:r>
            <a:r>
              <a:rPr kumimoji="0" lang="en-US" altLang="ja-JP" sz="1400" b="1" dirty="0" smtClean="0">
                <a:latin typeface="+mj-ea"/>
                <a:ea typeface="+mj-ea"/>
              </a:rPr>
              <a:t>of</a:t>
            </a:r>
            <a:endParaRPr kumimoji="0" lang="en-US" altLang="ja-JP" sz="1400" b="1" dirty="0" smtClean="0">
              <a:latin typeface="+mj-ea"/>
              <a:ea typeface="+mj-ea"/>
            </a:endParaRPr>
          </a:p>
          <a:p>
            <a:pPr>
              <a:lnSpc>
                <a:spcPct val="80000"/>
              </a:lnSpc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   </a:t>
            </a:r>
            <a:r>
              <a:rPr kumimoji="0" lang="en-US" altLang="ja-JP" sz="1400" b="1" dirty="0">
                <a:latin typeface="+mj-ea"/>
                <a:ea typeface="+mj-ea"/>
              </a:rPr>
              <a:t> 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</a:t>
            </a:r>
            <a:r>
              <a:rPr kumimoji="0" lang="en-US" altLang="ja-JP" sz="1400" b="1" dirty="0">
                <a:latin typeface="+mj-ea"/>
                <a:ea typeface="+mj-ea"/>
              </a:rPr>
              <a:t>drug </a:t>
            </a:r>
            <a:r>
              <a:rPr kumimoji="0" lang="en-US" altLang="ja-JP" sz="1400" b="1" dirty="0" smtClean="0">
                <a:latin typeface="+mj-ea"/>
                <a:ea typeface="+mj-ea"/>
              </a:rPr>
              <a:t>B  </a:t>
            </a:r>
            <a:r>
              <a:rPr kumimoji="0" lang="en-US" altLang="ja-JP" sz="1400" b="1" dirty="0" smtClean="0">
                <a:latin typeface="+mj-ea"/>
                <a:ea typeface="+mj-ea"/>
              </a:rPr>
              <a:t>in the treatment of disease C.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                    </a:t>
            </a:r>
            <a:endParaRPr kumimoji="0" lang="en-US" altLang="ja-JP" sz="18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>
                <a:latin typeface="+mj-ea"/>
                <a:ea typeface="+mj-ea"/>
              </a:rPr>
              <a:t>This study has been approved by the IRB of (institutional name)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 smtClean="0">
              <a:latin typeface="Arial" charset="0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298637" y="1584870"/>
            <a:ext cx="8499475" cy="5172382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179590" y="112015"/>
            <a:ext cx="89434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2-B: If you have any conflicts of interest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currently or during the past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three years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at the time of presentation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in conferences of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the Japanese Society of Hematology (JSH).</a:t>
            </a:r>
            <a:endParaRPr kumimoji="0" lang="ja-JP" altLang="en-US" sz="18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39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43347" y="1711755"/>
            <a:ext cx="8221682" cy="617788"/>
          </a:xfrm>
          <a:noFill/>
          <a:ln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l"/>
            <a:r>
              <a:rPr kumimoji="0" lang="en-US" altLang="ja-JP" sz="2000" dirty="0">
                <a:solidFill>
                  <a:srgbClr val="3333FF"/>
                </a:solidFill>
                <a:latin typeface="+mj-ea"/>
              </a:rPr>
              <a:t>State the following COI disclosure at the bottom of your poster.</a:t>
            </a:r>
            <a:r>
              <a:rPr kumimoji="0" lang="en-US" altLang="ja-JP" sz="2000" dirty="0">
                <a:solidFill>
                  <a:srgbClr val="3333FF"/>
                </a:solidFill>
                <a:latin typeface="+mj-ea"/>
                <a:cs typeface="Arial"/>
              </a:rPr>
              <a:t/>
            </a:r>
            <a:br>
              <a:rPr kumimoji="0" lang="en-US" altLang="ja-JP" sz="2000" dirty="0">
                <a:solidFill>
                  <a:srgbClr val="3333FF"/>
                </a:solidFill>
                <a:latin typeface="+mj-ea"/>
                <a:cs typeface="Arial"/>
              </a:rPr>
            </a:br>
            <a:endParaRPr kumimoji="0" lang="en-US" altLang="ja-JP" sz="2000" i="1" dirty="0">
              <a:solidFill>
                <a:srgbClr val="3333FF"/>
              </a:solidFill>
              <a:latin typeface="+mj-ea"/>
            </a:endParaRPr>
          </a:p>
        </p:txBody>
      </p:sp>
      <p:sp>
        <p:nvSpPr>
          <p:cNvPr id="3074" name="Rectangle 3"/>
          <p:cNvSpPr>
            <a:spLocks noGrp="1" noChangeArrowheads="1"/>
          </p:cNvSpPr>
          <p:nvPr>
            <p:ph idx="1"/>
          </p:nvPr>
        </p:nvSpPr>
        <p:spPr>
          <a:xfrm>
            <a:off x="401984" y="2454226"/>
            <a:ext cx="8273930" cy="2640288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 smtClean="0">
                <a:latin typeface="+mj-ea"/>
                <a:ea typeface="+mj-ea"/>
              </a:rPr>
              <a:t>Author(s) have the following COI to disclose.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2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    </a:t>
            </a:r>
            <a:r>
              <a:rPr kumimoji="0" lang="en-US" altLang="ja-JP" sz="1400" b="1" dirty="0" smtClean="0">
                <a:latin typeface="+mj-ea"/>
                <a:ea typeface="+mj-ea"/>
              </a:rPr>
              <a:t>(1) </a:t>
            </a:r>
            <a:r>
              <a:rPr kumimoji="0" lang="en-US" altLang="ja-JP" sz="1400" b="1" dirty="0">
                <a:latin typeface="+mj-ea"/>
                <a:ea typeface="+mj-ea"/>
              </a:rPr>
              <a:t>ABC Pharmaceuticals:</a:t>
            </a:r>
            <a:r>
              <a:rPr kumimoji="0" lang="en-US" altLang="ja-JP" sz="1400" b="1" dirty="0" smtClean="0">
                <a:latin typeface="+mj-ea"/>
                <a:ea typeface="+mj-ea"/>
              </a:rPr>
              <a:t>	 </a:t>
            </a:r>
            <a:r>
              <a:rPr kumimoji="0" lang="en-US" altLang="ja-JP" sz="1400" b="1" dirty="0">
                <a:latin typeface="+mj-ea"/>
                <a:ea typeface="+mj-ea"/>
              </a:rPr>
              <a:t>  </a:t>
            </a:r>
            <a:r>
              <a:rPr kumimoji="0" lang="en-US" altLang="ja-JP" sz="1400" b="1" dirty="0" smtClean="0">
                <a:latin typeface="+mj-ea"/>
                <a:ea typeface="+mj-ea"/>
              </a:rPr>
              <a:t>Research funding (I.N., T.J., &amp; K.Y.)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                                    Supplied </a:t>
            </a:r>
            <a:r>
              <a:rPr kumimoji="0" lang="en-US" altLang="ja-JP" sz="1400" b="1" dirty="0">
                <a:latin typeface="+mj-ea"/>
                <a:ea typeface="+mj-ea"/>
              </a:rPr>
              <a:t>with reagents, drugs, </a:t>
            </a:r>
            <a:r>
              <a:rPr kumimoji="0" lang="en-US" altLang="ja-JP" sz="1400" b="1" dirty="0" err="1" smtClean="0">
                <a:latin typeface="+mj-ea"/>
                <a:ea typeface="+mj-ea"/>
              </a:rPr>
              <a:t>etc</a:t>
            </a:r>
            <a:r>
              <a:rPr kumimoji="0" lang="en-US" altLang="ja-JP" sz="1400" b="1" dirty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(J.M., U.K., &amp; L.Z.)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400" b="1" dirty="0" smtClean="0">
                <a:latin typeface="+mj-ea"/>
                <a:ea typeface="+mj-ea"/>
              </a:rPr>
              <a:t>　  </a:t>
            </a:r>
            <a:r>
              <a:rPr kumimoji="0" lang="en-US" altLang="ja-JP" sz="1400" b="1" dirty="0" smtClean="0">
                <a:latin typeface="+mj-ea"/>
                <a:ea typeface="+mj-ea"/>
              </a:rPr>
              <a:t>(2) </a:t>
            </a:r>
            <a:r>
              <a:rPr kumimoji="0" lang="en-US" altLang="ja-JP" sz="1400" b="1" dirty="0">
                <a:latin typeface="+mj-ea"/>
                <a:ea typeface="+mj-ea"/>
              </a:rPr>
              <a:t>XYZ Corporation:</a:t>
            </a:r>
            <a:r>
              <a:rPr kumimoji="0" lang="en-US" altLang="ja-JP" sz="1400" b="1" dirty="0" smtClean="0">
                <a:latin typeface="+mj-ea"/>
                <a:ea typeface="+mj-ea"/>
              </a:rPr>
              <a:t>	  </a:t>
            </a:r>
            <a:r>
              <a:rPr kumimoji="0" lang="ja-JP" altLang="en-US" sz="1400" b="1" dirty="0" smtClean="0">
                <a:latin typeface="+mj-ea"/>
                <a:ea typeface="+mj-ea"/>
              </a:rPr>
              <a:t> </a:t>
            </a:r>
            <a:r>
              <a:rPr kumimoji="0" lang="en-US" altLang="ja-JP" sz="1400" b="1" dirty="0" smtClean="0">
                <a:latin typeface="+mj-ea"/>
                <a:ea typeface="+mj-ea"/>
              </a:rPr>
              <a:t>                 Research </a:t>
            </a:r>
            <a:r>
              <a:rPr kumimoji="0" lang="en-US" altLang="ja-JP" sz="1400" b="1" dirty="0">
                <a:latin typeface="+mj-ea"/>
                <a:ea typeface="+mj-ea"/>
              </a:rPr>
              <a:t>funding (I.N., T.J., &amp; K.Y</a:t>
            </a:r>
            <a:r>
              <a:rPr kumimoji="0" lang="en-US" altLang="ja-JP" sz="1400" b="1" dirty="0" smtClean="0">
                <a:latin typeface="+mj-ea"/>
                <a:ea typeface="+mj-ea"/>
              </a:rPr>
              <a:t>.)</a:t>
            </a:r>
            <a:endParaRPr kumimoji="0" lang="en-US" altLang="ja-JP" sz="14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</a:t>
            </a:r>
            <a:endParaRPr kumimoji="0" lang="en-US" altLang="ja-JP" sz="14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1400" b="1" dirty="0" smtClean="0">
                <a:latin typeface="+mj-ea"/>
                <a:ea typeface="+mj-ea"/>
              </a:rPr>
              <a:t>    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1800" b="1" dirty="0" smtClean="0">
                <a:latin typeface="+mj-ea"/>
                <a:ea typeface="+mj-ea"/>
              </a:rPr>
              <a:t>■</a:t>
            </a:r>
            <a:r>
              <a:rPr kumimoji="0" lang="en-US" altLang="ja-JP" sz="1800" b="1" dirty="0" smtClean="0">
                <a:latin typeface="+mj-ea"/>
                <a:ea typeface="+mj-ea"/>
                <a:cs typeface="ＭＳ ゴシック"/>
              </a:rPr>
              <a:t> </a:t>
            </a:r>
            <a:r>
              <a:rPr kumimoji="0" lang="en-US" altLang="ja-JP" sz="1800" b="1" dirty="0">
                <a:latin typeface="+mj-ea"/>
                <a:ea typeface="+mj-ea"/>
              </a:rPr>
              <a:t>This study has been approved by the IRB of (institutional name) </a:t>
            </a:r>
            <a:r>
              <a:rPr kumimoji="0" lang="en-US" altLang="ja-JP" sz="1800" b="1" dirty="0" smtClean="0">
                <a:latin typeface="+mj-ea"/>
                <a:ea typeface="+mj-ea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800" b="1" dirty="0" smtClean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1800" b="1" dirty="0">
              <a:latin typeface="+mj-ea"/>
              <a:ea typeface="+mj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000" b="1" dirty="0" smtClean="0">
              <a:latin typeface="Arial" charset="0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298637" y="1584870"/>
            <a:ext cx="8499475" cy="340572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179590" y="112015"/>
            <a:ext cx="894341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 Sample Slide Format to disclose your COI Status</a:t>
            </a:r>
            <a:endParaRPr kumimoji="0" lang="en-US" altLang="ja-JP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endParaRPr kumimoji="0" lang="en-US" altLang="ja-JP" sz="1000" b="1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  <a:p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Format 2-C: If you have any conflicts of interest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currently or during the past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three years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at the time of presentation </a:t>
            </a:r>
            <a:r>
              <a:rPr kumimoji="0" lang="en-US" altLang="ja-JP" sz="1800" b="1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in conferences of </a:t>
            </a:r>
            <a:r>
              <a:rPr kumimoji="0" lang="en-US" altLang="ja-JP" sz="1800" b="1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/>
              </a:rPr>
              <a:t>the Japanese Society of Hematology (JSH).</a:t>
            </a:r>
            <a:endParaRPr kumimoji="0" lang="ja-JP" altLang="en-US" sz="1800" b="1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3687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</TotalTime>
  <Words>216</Words>
  <Application>Microsoft Office PowerPoint</Application>
  <PresentationFormat>画面に合わせる (4:3)</PresentationFormat>
  <Paragraphs>49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State the following COI disclosure at the bottom of your poster. </vt:lpstr>
      <vt:lpstr>State the following COI disclosure at the bottom of your poster. 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日本血液学会</cp:lastModifiedBy>
  <cp:revision>175</cp:revision>
  <dcterms:created xsi:type="dcterms:W3CDTF">2000-09-04T17:39:07Z</dcterms:created>
  <dcterms:modified xsi:type="dcterms:W3CDTF">2018-02-28T04:55:20Z</dcterms:modified>
</cp:coreProperties>
</file>