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9" r:id="rId2"/>
    <p:sldId id="263" r:id="rId3"/>
    <p:sldId id="267" r:id="rId4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CCFF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4"/>
  </p:normalViewPr>
  <p:slideViewPr>
    <p:cSldViewPr snapToGrid="0" showGuides="1">
      <p:cViewPr varScale="1">
        <p:scale>
          <a:sx n="87" d="100"/>
          <a:sy n="87" d="100"/>
        </p:scale>
        <p:origin x="-174" y="-84"/>
      </p:cViewPr>
      <p:guideLst>
        <p:guide orient="horz" pos="2160"/>
        <p:guide pos="31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/>
            </a:lvl1pPr>
          </a:lstStyle>
          <a:p>
            <a:pPr>
              <a:defRPr/>
            </a:pPr>
            <a:fld id="{51606C3C-4EF4-AD42-93D0-F3DFADE815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4803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/>
            </a:lvl1pPr>
          </a:lstStyle>
          <a:p>
            <a:pPr>
              <a:defRPr/>
            </a:pPr>
            <a:fld id="{047D4D77-950C-724C-9957-F87D6A9C2D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0184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5EC9B3-A13F-7C4F-B5F8-E5420C22B616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9pPr>
          </a:lstStyle>
          <a:p>
            <a:pPr eaLnBrk="1" hangingPunct="1"/>
            <a:fld id="{FD849864-2FAA-4EE4-9CCF-2E94F54BEBFA}" type="slidenum">
              <a:rPr kumimoji="0" lang="en-US" altLang="ja-JP" sz="1200" smtClean="0"/>
              <a:pPr eaLnBrk="1" hangingPunct="1"/>
              <a:t>2</a:t>
            </a:fld>
            <a:endParaRPr kumimoji="0" lang="en-US" altLang="ja-JP" sz="12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en-US" altLang="ja-JP" smtClean="0">
                <a:latin typeface="Times New Roman" pitchFamily="-106" charset="0"/>
              </a:rPr>
              <a:t>Form 2-B</a:t>
            </a:r>
            <a:endParaRPr kumimoji="0" lang="ja-JP" altLang="en-US" smtClean="0">
              <a:latin typeface="Times New Roman" pitchFamily="-10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261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9pPr>
          </a:lstStyle>
          <a:p>
            <a:pPr eaLnBrk="1" hangingPunct="1"/>
            <a:fld id="{FD849864-2FAA-4EE4-9CCF-2E94F54BEBFA}" type="slidenum">
              <a:rPr kumimoji="0" lang="en-US" altLang="ja-JP" sz="1200" smtClean="0"/>
              <a:pPr eaLnBrk="1" hangingPunct="1"/>
              <a:t>3</a:t>
            </a:fld>
            <a:endParaRPr kumimoji="0" lang="en-US" altLang="ja-JP" sz="12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en-US" altLang="ja-JP" smtClean="0">
                <a:latin typeface="Times New Roman" pitchFamily="-106" charset="0"/>
              </a:rPr>
              <a:t>Form 2-B</a:t>
            </a:r>
            <a:endParaRPr kumimoji="0" lang="ja-JP" altLang="en-US" smtClean="0">
              <a:latin typeface="Times New Roman" pitchFamily="-10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261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9147C-F6BA-B342-9728-DFFAFC111A8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372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17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8554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69103-017F-AF43-8601-6619C9AE5B6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671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AAAD19-418D-DC48-BA79-18F3002E617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504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4D45F-C735-AB45-BA7C-89A1D92186C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6306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7383-096C-FC4F-8C9E-B7A6B07A2F6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11345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D973D-4BC2-0043-95F9-5F1FA808076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9281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87904-489C-384C-9697-3F5236EF0C7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705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813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857890-AACE-BF41-B464-A7013765B45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473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78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549275" y="4560888"/>
            <a:ext cx="8167688" cy="170815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kumimoji="0" lang="ja-JP" altLang="en-US" sz="2400" b="1" dirty="0" smtClean="0">
                <a:latin typeface="+mj-ea"/>
                <a:ea typeface="+mj-ea"/>
              </a:rPr>
              <a:t>■</a:t>
            </a:r>
            <a:r>
              <a:rPr kumimoji="0" lang="en-US" altLang="ja-JP" sz="2400" b="1" dirty="0" smtClean="0">
                <a:latin typeface="+mj-ea"/>
                <a:ea typeface="+mj-ea"/>
              </a:rPr>
              <a:t> </a:t>
            </a:r>
            <a:r>
              <a:rPr kumimoji="0" lang="en-US" altLang="ja-JP" sz="2200" b="1" dirty="0" smtClean="0">
                <a:latin typeface="+mj-ea"/>
                <a:ea typeface="+mj-ea"/>
              </a:rPr>
              <a:t>The authors have no conflicts of interest to disclose.</a:t>
            </a:r>
            <a:endParaRPr kumimoji="0" lang="en-US" altLang="ja-JP" sz="2200" b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200" b="1" i="1" dirty="0">
                <a:latin typeface="+mj-ea"/>
                <a:ea typeface="+mj-ea"/>
              </a:rPr>
              <a:t>　</a:t>
            </a:r>
            <a:endParaRPr kumimoji="0" lang="en-US" altLang="ja-JP" sz="2200" b="1" i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 smtClean="0">
                <a:latin typeface="+mj-ea"/>
                <a:ea typeface="+mj-ea"/>
              </a:rPr>
              <a:t>■</a:t>
            </a:r>
            <a:r>
              <a:rPr kumimoji="0" lang="en-US" altLang="ja-JP" sz="2200" b="1" dirty="0" smtClean="0">
                <a:latin typeface="+mj-ea"/>
                <a:ea typeface="+mj-ea"/>
              </a:rPr>
              <a:t> This study has been approved by the IRB of (institutional name) .</a:t>
            </a:r>
            <a:endParaRPr kumimoji="0" lang="en-US" altLang="ja-JP" sz="2200" b="1" dirty="0">
              <a:latin typeface="+mj-ea"/>
              <a:ea typeface="+mj-ea"/>
            </a:endParaRPr>
          </a:p>
        </p:txBody>
      </p:sp>
      <p:sp>
        <p:nvSpPr>
          <p:cNvPr id="15363" name="正方形/長方形 3"/>
          <p:cNvSpPr>
            <a:spLocks noChangeArrowheads="1"/>
          </p:cNvSpPr>
          <p:nvPr/>
        </p:nvSpPr>
        <p:spPr bwMode="auto">
          <a:xfrm>
            <a:off x="179590" y="112015"/>
            <a:ext cx="8943419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en-US" altLang="ja-JP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A Sample Slide Format to disclose your COI Status</a:t>
            </a:r>
            <a:endParaRPr kumimoji="0" lang="en-US" altLang="ja-JP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  <a:p>
            <a:endParaRPr kumimoji="0" lang="en-US" altLang="ja-JP" sz="1000" b="1" dirty="0" smtClean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  <a:p>
            <a:r>
              <a:rPr kumimoji="0" lang="en-US" altLang="ja-JP" sz="2000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Format 1-A: If you have no conflicts of interest currently or during the past three years at the time of presentation in conferences of the Japanese Society of Hematology (JSH).</a:t>
            </a:r>
            <a:endParaRPr kumimoji="0" lang="ja-JP" altLang="en-US" sz="2000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</p:txBody>
      </p:sp>
      <p:sp>
        <p:nvSpPr>
          <p:cNvPr id="15364" name="正方形/長方形 4"/>
          <p:cNvSpPr>
            <a:spLocks noChangeArrowheads="1"/>
          </p:cNvSpPr>
          <p:nvPr/>
        </p:nvSpPr>
        <p:spPr bwMode="auto">
          <a:xfrm>
            <a:off x="288925" y="1720850"/>
            <a:ext cx="8642350" cy="4586288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kumimoji="0" lang="ja-JP" alt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85775" y="2086105"/>
            <a:ext cx="8237538" cy="2286000"/>
          </a:xfrm>
          <a:prstGeom prst="rect">
            <a:avLst/>
          </a:prstGeom>
          <a:solidFill>
            <a:srgbClr val="CCFFFF"/>
          </a:solidFill>
          <a:ln>
            <a:solidFill>
              <a:srgbClr val="00FFFF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pitchFamily="-106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en-US" altLang="ja-JP" sz="3600" kern="0" dirty="0" smtClean="0">
                <a:solidFill>
                  <a:schemeClr val="tx1"/>
                </a:solidFill>
                <a:latin typeface="+mj-ea"/>
                <a:ea typeface="+mj-ea"/>
              </a:rPr>
              <a:t>The Japanese Society of Hematology</a:t>
            </a:r>
            <a:r>
              <a:rPr kumimoji="0" lang="en-US" altLang="ja-JP" sz="4800" b="1" kern="0" dirty="0" smtClean="0">
                <a:solidFill>
                  <a:schemeClr val="tx1"/>
                </a:solidFill>
                <a:latin typeface="+mj-ea"/>
                <a:ea typeface="+mj-ea"/>
              </a:rPr>
              <a:t/>
            </a:r>
            <a:br>
              <a:rPr kumimoji="0" lang="en-US" altLang="ja-JP" sz="4800" b="1" kern="0" dirty="0" smtClean="0">
                <a:solidFill>
                  <a:schemeClr val="tx1"/>
                </a:solidFill>
                <a:latin typeface="+mj-ea"/>
                <a:ea typeface="+mj-ea"/>
              </a:rPr>
            </a:br>
            <a:r>
              <a:rPr kumimoji="0" lang="en-US" altLang="ja-JP" sz="3600" kern="0" dirty="0" smtClean="0">
                <a:solidFill>
                  <a:schemeClr val="tx1"/>
                </a:solidFill>
                <a:latin typeface="+mj-ea"/>
                <a:ea typeface="+mj-ea"/>
              </a:rPr>
              <a:t>COI Disclosure</a:t>
            </a:r>
            <a:r>
              <a:rPr kumimoji="0" lang="en-US" altLang="ja-JP" sz="4000" b="1" kern="0" dirty="0" smtClean="0">
                <a:solidFill>
                  <a:schemeClr val="tx1"/>
                </a:solidFill>
                <a:latin typeface="+mj-ea"/>
                <a:ea typeface="+mj-ea"/>
              </a:rPr>
              <a:t/>
            </a:r>
            <a:br>
              <a:rPr kumimoji="0" lang="en-US" altLang="ja-JP" sz="4000" b="1" kern="0" dirty="0" smtClean="0">
                <a:solidFill>
                  <a:schemeClr val="tx1"/>
                </a:solidFill>
                <a:latin typeface="+mj-ea"/>
                <a:ea typeface="+mj-ea"/>
              </a:rPr>
            </a:br>
            <a:r>
              <a:rPr kumimoji="0" lang="ja-JP" altLang="en-US" sz="1600" b="1" kern="0" dirty="0" smtClean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r>
              <a:rPr kumimoji="0" lang="en-US" altLang="ja-JP" sz="2400" b="1" i="1" kern="0" dirty="0" smtClean="0">
                <a:solidFill>
                  <a:schemeClr val="tx1"/>
                </a:solidFill>
                <a:latin typeface="+mj-ea"/>
                <a:ea typeface="+mj-ea"/>
              </a:rPr>
              <a:t/>
            </a:r>
            <a:br>
              <a:rPr kumimoji="0" lang="en-US" altLang="ja-JP" sz="2400" b="1" i="1" kern="0" dirty="0" smtClean="0">
                <a:solidFill>
                  <a:schemeClr val="tx1"/>
                </a:solidFill>
                <a:latin typeface="+mj-ea"/>
                <a:ea typeface="+mj-ea"/>
              </a:rPr>
            </a:br>
            <a:r>
              <a:rPr kumimoji="0" lang="en-US" altLang="ja-JP" sz="2400" b="1" i="1" kern="0" dirty="0" smtClean="0">
                <a:solidFill>
                  <a:schemeClr val="tx1"/>
                </a:solidFill>
                <a:latin typeface="+mj-ea"/>
                <a:ea typeface="+mj-ea"/>
              </a:rPr>
              <a:t>Name of Authors</a:t>
            </a:r>
            <a:endParaRPr kumimoji="0" lang="en-US" altLang="ja-JP" sz="2400" b="1" i="1" kern="0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4975" y="1657327"/>
            <a:ext cx="8237538" cy="923456"/>
          </a:xfrm>
          <a:solidFill>
            <a:srgbClr val="CCFFFF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hangingPunct="1"/>
            <a:r>
              <a:rPr kumimoji="0" lang="en-US" altLang="ja-JP" sz="2000" b="1" dirty="0" smtClean="0">
                <a:solidFill>
                  <a:schemeClr val="tx1"/>
                </a:solidFill>
                <a:latin typeface="+mj-ea"/>
              </a:rPr>
              <a:t>The Japanese Society of Hematology</a:t>
            </a:r>
            <a:br>
              <a:rPr kumimoji="0" lang="en-US" altLang="ja-JP" sz="2000" b="1" dirty="0" smtClean="0">
                <a:solidFill>
                  <a:schemeClr val="tx1"/>
                </a:solidFill>
                <a:latin typeface="+mj-ea"/>
              </a:rPr>
            </a:br>
            <a:r>
              <a:rPr kumimoji="0" lang="en-US" altLang="ja-JP" sz="2000" b="1" dirty="0" smtClean="0">
                <a:solidFill>
                  <a:schemeClr val="tx1"/>
                </a:solidFill>
                <a:latin typeface="+mj-ea"/>
              </a:rPr>
              <a:t>COI Disclosure</a:t>
            </a:r>
            <a:r>
              <a:rPr kumimoji="0" lang="en-US" altLang="ja-JP" sz="2000" b="1" i="1" dirty="0">
                <a:solidFill>
                  <a:schemeClr val="tx1"/>
                </a:solidFill>
                <a:latin typeface="+mj-ea"/>
              </a:rPr>
              <a:t/>
            </a:r>
            <a:br>
              <a:rPr kumimoji="0" lang="en-US" altLang="ja-JP" sz="2000" b="1" i="1" dirty="0">
                <a:solidFill>
                  <a:schemeClr val="tx1"/>
                </a:solidFill>
                <a:latin typeface="+mj-ea"/>
              </a:rPr>
            </a:br>
            <a:r>
              <a:rPr kumimoji="0" lang="en-US" altLang="ja-JP" sz="2000" i="1" dirty="0" smtClean="0">
                <a:solidFill>
                  <a:schemeClr val="tx1"/>
                </a:solidFill>
                <a:latin typeface="+mj-ea"/>
              </a:rPr>
              <a:t>Name of Authors</a:t>
            </a:r>
            <a:endParaRPr kumimoji="0" lang="en-US" altLang="ja-JP" sz="2000" i="1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idx="1"/>
          </p:nvPr>
        </p:nvSpPr>
        <p:spPr>
          <a:xfrm>
            <a:off x="328707" y="2676453"/>
            <a:ext cx="8469406" cy="383827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+mj-ea"/>
                <a:ea typeface="+mj-ea"/>
              </a:rPr>
              <a:t>■</a:t>
            </a:r>
            <a:r>
              <a:rPr kumimoji="0" lang="en-US" altLang="ja-JP" sz="1800" b="1" dirty="0" smtClean="0">
                <a:latin typeface="+mj-ea"/>
                <a:ea typeface="+mj-ea"/>
                <a:cs typeface="ＭＳ ゴシック"/>
              </a:rPr>
              <a:t> </a:t>
            </a:r>
            <a:r>
              <a:rPr kumimoji="0" lang="en-US" altLang="ja-JP" sz="1800" b="1" dirty="0" smtClean="0">
                <a:latin typeface="+mj-ea"/>
                <a:ea typeface="+mj-ea"/>
              </a:rPr>
              <a:t>Author(s) have the following COI to disclose.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1200" b="1" dirty="0" smtClean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j-ea"/>
                <a:ea typeface="+mj-ea"/>
              </a:rPr>
              <a:t>    </a:t>
            </a:r>
            <a:r>
              <a:rPr kumimoji="0" lang="en-US" altLang="ja-JP" sz="1400" b="1" dirty="0" smtClean="0">
                <a:latin typeface="+mj-ea"/>
                <a:ea typeface="+mj-ea"/>
              </a:rPr>
              <a:t>(1)  Employment/Leadership position/Advisory </a:t>
            </a:r>
            <a:r>
              <a:rPr kumimoji="0" lang="en-US" altLang="ja-JP" sz="1400" b="1" dirty="0" smtClean="0">
                <a:latin typeface="+mj-ea"/>
                <a:ea typeface="+mj-ea"/>
              </a:rPr>
              <a:t>role:</a:t>
            </a:r>
            <a:r>
              <a:rPr kumimoji="0" lang="en-US" altLang="ja-JP" sz="1400" b="1" dirty="0">
                <a:latin typeface="+mj-ea"/>
                <a:ea typeface="+mj-ea"/>
              </a:rPr>
              <a:t>	</a:t>
            </a:r>
            <a:r>
              <a:rPr kumimoji="0" lang="en-US" altLang="ja-JP" sz="1400" b="1" dirty="0" smtClean="0">
                <a:latin typeface="+mj-ea"/>
                <a:ea typeface="+mj-ea"/>
              </a:rPr>
              <a:t>No</a:t>
            </a:r>
            <a:endParaRPr kumimoji="0" lang="en-US" altLang="ja-JP" sz="1400" b="1" dirty="0" smtClean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j-ea"/>
                <a:ea typeface="+mj-ea"/>
              </a:rPr>
              <a:t>　  </a:t>
            </a:r>
            <a:r>
              <a:rPr kumimoji="0" lang="en-US" altLang="ja-JP" sz="1400" b="1" dirty="0" smtClean="0">
                <a:latin typeface="+mj-ea"/>
                <a:ea typeface="+mj-ea"/>
              </a:rPr>
              <a:t>(2)  Stock ownership or options:</a:t>
            </a:r>
            <a:r>
              <a:rPr kumimoji="0" lang="ja-JP" altLang="en-US" sz="1400" b="1" dirty="0" smtClean="0">
                <a:latin typeface="+mj-ea"/>
                <a:ea typeface="+mj-ea"/>
              </a:rPr>
              <a:t> </a:t>
            </a:r>
            <a:r>
              <a:rPr kumimoji="0" lang="en-US" altLang="ja-JP" sz="1400" b="1" dirty="0" smtClean="0">
                <a:latin typeface="+mj-ea"/>
                <a:ea typeface="+mj-ea"/>
              </a:rPr>
              <a:t>			No</a:t>
            </a:r>
            <a:endParaRPr kumimoji="0" lang="en-US" altLang="ja-JP" sz="1400" b="1" dirty="0" smtClean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j-ea"/>
                <a:ea typeface="+mj-ea"/>
              </a:rPr>
              <a:t>  　</a:t>
            </a:r>
            <a:r>
              <a:rPr kumimoji="0" lang="en-US" altLang="ja-JP" sz="1400" b="1" dirty="0" smtClean="0">
                <a:latin typeface="+mj-ea"/>
                <a:ea typeface="+mj-ea"/>
              </a:rPr>
              <a:t>(3)  Patent royalties/Licensing </a:t>
            </a:r>
            <a:r>
              <a:rPr kumimoji="0" lang="en-US" altLang="ja-JP" sz="1400" b="1" dirty="0" smtClean="0">
                <a:latin typeface="+mj-ea"/>
                <a:ea typeface="+mj-ea"/>
              </a:rPr>
              <a:t>fees:		No</a:t>
            </a:r>
            <a:endParaRPr kumimoji="0" lang="en-US" altLang="ja-JP" sz="1400" b="1" dirty="0" smtClean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j-ea"/>
                <a:ea typeface="+mj-ea"/>
              </a:rPr>
              <a:t>　  </a:t>
            </a:r>
            <a:r>
              <a:rPr kumimoji="0" lang="en-US" altLang="ja-JP" sz="1400" b="1" dirty="0" smtClean="0">
                <a:latin typeface="+mj-ea"/>
                <a:ea typeface="+mj-ea"/>
              </a:rPr>
              <a:t>(4)  </a:t>
            </a:r>
            <a:r>
              <a:rPr kumimoji="0" lang="en-US" altLang="ja-JP" sz="1400" b="1" dirty="0" smtClean="0">
                <a:latin typeface="+mj-ea"/>
                <a:ea typeface="+mj-ea"/>
              </a:rPr>
              <a:t>Honoraria:</a:t>
            </a:r>
            <a:r>
              <a:rPr kumimoji="0" lang="en-US" altLang="ja-JP" sz="1400" b="1" dirty="0">
                <a:latin typeface="+mj-ea"/>
                <a:ea typeface="+mj-ea"/>
              </a:rPr>
              <a:t>	</a:t>
            </a:r>
            <a:r>
              <a:rPr kumimoji="0" lang="en-US" altLang="ja-JP" sz="1400" b="1" dirty="0" smtClean="0">
                <a:latin typeface="+mj-ea"/>
                <a:ea typeface="+mj-ea"/>
              </a:rPr>
              <a:t>			</a:t>
            </a:r>
            <a:r>
              <a:rPr kumimoji="0" lang="en-US" altLang="ja-JP" sz="1400" b="1" dirty="0" smtClean="0">
                <a:latin typeface="+mj-ea"/>
                <a:ea typeface="+mj-ea"/>
              </a:rPr>
              <a:t>No</a:t>
            </a:r>
            <a:endParaRPr kumimoji="0" lang="en-US" altLang="ja-JP" sz="1400" b="1" dirty="0" smtClean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j-ea"/>
                <a:ea typeface="+mj-ea"/>
              </a:rPr>
              <a:t>　  </a:t>
            </a:r>
            <a:r>
              <a:rPr kumimoji="0" lang="en-US" altLang="ja-JP" sz="1400" b="1" dirty="0" smtClean="0">
                <a:latin typeface="+mj-ea"/>
                <a:ea typeface="+mj-ea"/>
              </a:rPr>
              <a:t>(5)  Manuscript </a:t>
            </a:r>
            <a:r>
              <a:rPr kumimoji="0" lang="en-US" altLang="ja-JP" sz="1400" b="1" dirty="0" smtClean="0">
                <a:latin typeface="+mj-ea"/>
                <a:ea typeface="+mj-ea"/>
              </a:rPr>
              <a:t>fees:</a:t>
            </a:r>
            <a:r>
              <a:rPr kumimoji="0" lang="en-US" altLang="ja-JP" sz="1400" b="1" dirty="0">
                <a:latin typeface="+mj-ea"/>
                <a:ea typeface="+mj-ea"/>
              </a:rPr>
              <a:t>	</a:t>
            </a:r>
            <a:r>
              <a:rPr kumimoji="0" lang="en-US" altLang="ja-JP" sz="1400" b="1" dirty="0" smtClean="0">
                <a:latin typeface="+mj-ea"/>
                <a:ea typeface="+mj-ea"/>
              </a:rPr>
              <a:t>			</a:t>
            </a:r>
            <a:r>
              <a:rPr kumimoji="0" lang="en-US" altLang="ja-JP" sz="1400" b="1" dirty="0" smtClean="0">
                <a:latin typeface="+mj-ea"/>
                <a:ea typeface="+mj-ea"/>
              </a:rPr>
              <a:t>No</a:t>
            </a:r>
            <a:endParaRPr kumimoji="0" lang="en-US" altLang="ja-JP" sz="1400" b="1" dirty="0" smtClean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j-ea"/>
                <a:ea typeface="+mj-ea"/>
              </a:rPr>
              <a:t>　　</a:t>
            </a:r>
            <a:r>
              <a:rPr kumimoji="0" lang="en-US" altLang="ja-JP" sz="1400" b="1" dirty="0" smtClean="0">
                <a:latin typeface="+mj-ea"/>
                <a:ea typeface="+mj-ea"/>
              </a:rPr>
              <a:t>(6)  Research </a:t>
            </a:r>
            <a:r>
              <a:rPr kumimoji="0" lang="en-US" altLang="ja-JP" sz="1400" b="1" dirty="0" smtClean="0">
                <a:latin typeface="+mj-ea"/>
                <a:ea typeface="+mj-ea"/>
              </a:rPr>
              <a:t>funding:</a:t>
            </a:r>
            <a:r>
              <a:rPr kumimoji="0" lang="en-US" altLang="ja-JP" sz="1400" b="1" dirty="0">
                <a:latin typeface="+mj-ea"/>
                <a:ea typeface="+mj-ea"/>
              </a:rPr>
              <a:t>	</a:t>
            </a:r>
            <a:r>
              <a:rPr kumimoji="0" lang="en-US" altLang="ja-JP" sz="1400" b="1" dirty="0" smtClean="0">
                <a:latin typeface="+mj-ea"/>
                <a:ea typeface="+mj-ea"/>
              </a:rPr>
              <a:t>		</a:t>
            </a:r>
            <a:r>
              <a:rPr kumimoji="0" lang="en-US" altLang="ja-JP" sz="1400" b="1" dirty="0" smtClean="0">
                <a:latin typeface="+mj-ea"/>
                <a:ea typeface="+mj-ea"/>
              </a:rPr>
              <a:t>Yes</a:t>
            </a:r>
            <a:r>
              <a:rPr kumimoji="0" lang="en-US" altLang="ja-JP" sz="1400" b="1" dirty="0" smtClean="0">
                <a:latin typeface="+mj-ea"/>
                <a:ea typeface="+mj-ea"/>
              </a:rPr>
              <a:t>, I.N.  (ABC Pharmaceuticals)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j-ea"/>
                <a:ea typeface="+mj-ea"/>
              </a:rPr>
              <a:t>　　</a:t>
            </a:r>
            <a:r>
              <a:rPr kumimoji="0" lang="en-US" altLang="ja-JP" sz="1400" b="1" dirty="0" smtClean="0">
                <a:latin typeface="+mj-ea"/>
                <a:ea typeface="+mj-ea"/>
              </a:rPr>
              <a:t>(7)  Subsidies or </a:t>
            </a:r>
            <a:r>
              <a:rPr kumimoji="0" lang="en-US" altLang="ja-JP" sz="1400" b="1" dirty="0" smtClean="0">
                <a:latin typeface="+mj-ea"/>
                <a:ea typeface="+mj-ea"/>
              </a:rPr>
              <a:t>Donations:</a:t>
            </a:r>
            <a:r>
              <a:rPr kumimoji="0" lang="en-US" altLang="ja-JP" sz="1400" b="1" dirty="0">
                <a:latin typeface="+mj-ea"/>
                <a:ea typeface="+mj-ea"/>
              </a:rPr>
              <a:t>	</a:t>
            </a:r>
            <a:r>
              <a:rPr kumimoji="0" lang="en-US" altLang="ja-JP" sz="1400" b="1" dirty="0" smtClean="0">
                <a:latin typeface="+mj-ea"/>
                <a:ea typeface="+mj-ea"/>
              </a:rPr>
              <a:t>		</a:t>
            </a:r>
            <a:r>
              <a:rPr kumimoji="0" lang="en-US" altLang="ja-JP" sz="1400" b="1" dirty="0" smtClean="0">
                <a:latin typeface="+mj-ea"/>
                <a:ea typeface="+mj-ea"/>
              </a:rPr>
              <a:t>No</a:t>
            </a:r>
            <a:endParaRPr kumimoji="0" lang="en-US" altLang="ja-JP" sz="1400" b="1" dirty="0" smtClean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j-ea"/>
                <a:ea typeface="+mj-ea"/>
              </a:rPr>
              <a:t>　　</a:t>
            </a:r>
            <a:r>
              <a:rPr kumimoji="0" lang="en-US" altLang="ja-JP" sz="1400" b="1" dirty="0" smtClean="0">
                <a:latin typeface="+mj-ea"/>
                <a:ea typeface="+mj-ea"/>
              </a:rPr>
              <a:t>(8)  Endowed departments by commercial </a:t>
            </a:r>
            <a:r>
              <a:rPr kumimoji="0" lang="en-US" altLang="ja-JP" sz="1400" b="1" dirty="0" smtClean="0">
                <a:latin typeface="+mj-ea"/>
                <a:ea typeface="+mj-ea"/>
              </a:rPr>
              <a:t>entities:</a:t>
            </a:r>
            <a:r>
              <a:rPr kumimoji="0" lang="en-US" altLang="ja-JP" sz="1400" b="1" dirty="0">
                <a:latin typeface="+mj-ea"/>
                <a:ea typeface="+mj-ea"/>
              </a:rPr>
              <a:t>	</a:t>
            </a:r>
            <a:r>
              <a:rPr kumimoji="0" lang="en-US" altLang="ja-JP" sz="1400" b="1" dirty="0" smtClean="0">
                <a:latin typeface="+mj-ea"/>
                <a:ea typeface="+mj-ea"/>
              </a:rPr>
              <a:t>Yes</a:t>
            </a:r>
            <a:r>
              <a:rPr kumimoji="0" lang="en-US" altLang="ja-JP" sz="1400" b="1" dirty="0" smtClean="0">
                <a:latin typeface="+mj-ea"/>
                <a:ea typeface="+mj-ea"/>
              </a:rPr>
              <a:t>, T.J. &amp; K.Y. (XYZ Corporation)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j-ea"/>
                <a:ea typeface="+mj-ea"/>
              </a:rPr>
              <a:t>　　</a:t>
            </a:r>
            <a:r>
              <a:rPr kumimoji="0" lang="en-US" altLang="ja-JP" sz="1400" b="1" dirty="0" smtClean="0">
                <a:latin typeface="+mj-ea"/>
                <a:ea typeface="+mj-ea"/>
              </a:rPr>
              <a:t>(9)  Travel fees, gifts, and others:	</a:t>
            </a:r>
            <a:r>
              <a:rPr kumimoji="0" lang="en-US" altLang="ja-JP" sz="1400" b="1" dirty="0">
                <a:latin typeface="+mj-ea"/>
                <a:ea typeface="+mj-ea"/>
              </a:rPr>
              <a:t>	</a:t>
            </a:r>
            <a:r>
              <a:rPr kumimoji="0" lang="en-US" altLang="ja-JP" sz="1400" b="1" dirty="0" smtClean="0">
                <a:latin typeface="+mj-ea"/>
                <a:ea typeface="+mj-ea"/>
              </a:rPr>
              <a:t>	</a:t>
            </a:r>
            <a:r>
              <a:rPr kumimoji="0" lang="en-US" altLang="ja-JP" sz="1400" b="1" dirty="0" smtClean="0">
                <a:latin typeface="+mj-ea"/>
                <a:ea typeface="+mj-ea"/>
              </a:rPr>
              <a:t>No</a:t>
            </a:r>
            <a:endParaRPr kumimoji="0" lang="en-US" altLang="ja-JP" sz="1400" b="1" dirty="0" smtClean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j-ea"/>
                <a:ea typeface="+mj-ea"/>
              </a:rPr>
              <a:t> 　</a:t>
            </a:r>
            <a:r>
              <a:rPr kumimoji="0" lang="en-US" altLang="ja-JP" sz="1400" b="1" dirty="0" smtClean="0">
                <a:latin typeface="+mj-ea"/>
                <a:ea typeface="+mj-ea"/>
              </a:rPr>
              <a:t>(10) Supplied with reagents, drugs, </a:t>
            </a:r>
            <a:r>
              <a:rPr kumimoji="0" lang="en-US" altLang="ja-JP" sz="1400" b="1" dirty="0" err="1" smtClean="0">
                <a:latin typeface="+mj-ea"/>
                <a:ea typeface="+mj-ea"/>
              </a:rPr>
              <a:t>etc</a:t>
            </a:r>
            <a:r>
              <a:rPr kumimoji="0" lang="en-US" altLang="ja-JP" sz="1400" b="1" dirty="0" smtClean="0">
                <a:latin typeface="+mj-ea"/>
                <a:ea typeface="+mj-ea"/>
              </a:rPr>
              <a:t>: </a:t>
            </a:r>
            <a:r>
              <a:rPr kumimoji="0" lang="en-US" altLang="ja-JP" sz="1400" b="1" dirty="0" smtClean="0">
                <a:latin typeface="+mj-ea"/>
                <a:ea typeface="+mj-ea"/>
              </a:rPr>
              <a:t>		</a:t>
            </a:r>
            <a:r>
              <a:rPr kumimoji="0" lang="en-US" altLang="ja-JP" sz="1400" b="1" dirty="0" err="1" smtClean="0">
                <a:latin typeface="+mj-ea"/>
                <a:ea typeface="+mj-ea"/>
              </a:rPr>
              <a:t>eg</a:t>
            </a:r>
            <a:r>
              <a:rPr kumimoji="0" lang="en-US" altLang="ja-JP" sz="1400" b="1" dirty="0" smtClean="0">
                <a:latin typeface="+mj-ea"/>
                <a:ea typeface="+mj-ea"/>
              </a:rPr>
              <a:t>,  Drug A is kindly provided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 smtClean="0">
                <a:latin typeface="+mj-ea"/>
                <a:ea typeface="+mj-ea"/>
              </a:rPr>
              <a:t>                                                                             </a:t>
            </a:r>
            <a:r>
              <a:rPr kumimoji="0" lang="en-US" altLang="ja-JP" sz="1400" b="1" dirty="0" smtClean="0">
                <a:latin typeface="+mj-ea"/>
                <a:ea typeface="+mj-ea"/>
              </a:rPr>
              <a:t>	      by </a:t>
            </a:r>
            <a:r>
              <a:rPr kumimoji="0" lang="en-US" altLang="ja-JP" sz="1400" b="1" dirty="0" smtClean="0">
                <a:latin typeface="+mj-ea"/>
                <a:ea typeface="+mj-ea"/>
              </a:rPr>
              <a:t>XYZ  Pharmaceuticals.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 smtClean="0">
                <a:latin typeface="+mj-ea"/>
                <a:ea typeface="+mj-ea"/>
              </a:rPr>
              <a:t>    (11) Off-label use: </a:t>
            </a:r>
            <a:r>
              <a:rPr kumimoji="0" lang="en-US" altLang="ja-JP" sz="1400" b="1" dirty="0" smtClean="0">
                <a:latin typeface="+mj-ea"/>
                <a:ea typeface="+mj-ea"/>
              </a:rPr>
              <a:t>				</a:t>
            </a:r>
            <a:r>
              <a:rPr kumimoji="0" lang="en-US" altLang="ja-JP" sz="1400" b="1" dirty="0" err="1" smtClean="0">
                <a:latin typeface="+mj-ea"/>
                <a:ea typeface="+mj-ea"/>
              </a:rPr>
              <a:t>eg</a:t>
            </a:r>
            <a:r>
              <a:rPr kumimoji="0" lang="en-US" altLang="ja-JP" sz="1400" b="1" dirty="0" smtClean="0">
                <a:latin typeface="+mj-ea"/>
                <a:ea typeface="+mj-ea"/>
              </a:rPr>
              <a:t>,  This study includes off-label use of drug B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 smtClean="0">
                <a:latin typeface="+mj-ea"/>
                <a:ea typeface="+mj-ea"/>
              </a:rPr>
              <a:t>                                                                            </a:t>
            </a:r>
            <a:r>
              <a:rPr kumimoji="0" lang="en-US" altLang="ja-JP" sz="1400" b="1" dirty="0" smtClean="0">
                <a:latin typeface="+mj-ea"/>
                <a:ea typeface="+mj-ea"/>
              </a:rPr>
              <a:t>            in </a:t>
            </a:r>
            <a:r>
              <a:rPr kumimoji="0" lang="en-US" altLang="ja-JP" sz="1400" b="1" dirty="0" smtClean="0">
                <a:latin typeface="+mj-ea"/>
                <a:ea typeface="+mj-ea"/>
              </a:rPr>
              <a:t>the treatment of disease C.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>
                <a:latin typeface="+mj-ea"/>
                <a:ea typeface="+mj-ea"/>
              </a:rPr>
              <a:t> </a:t>
            </a:r>
            <a:r>
              <a:rPr kumimoji="0" lang="en-US" altLang="ja-JP" sz="1400" b="1" dirty="0" smtClean="0">
                <a:latin typeface="+mj-ea"/>
                <a:ea typeface="+mj-ea"/>
              </a:rPr>
              <a:t>                                                                         </a:t>
            </a:r>
            <a:endParaRPr kumimoji="0" lang="en-US" altLang="ja-JP" sz="1800" b="1" dirty="0" smtClean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 smtClean="0">
                <a:latin typeface="+mj-ea"/>
                <a:ea typeface="+mj-ea"/>
              </a:rPr>
              <a:t>■</a:t>
            </a:r>
            <a:r>
              <a:rPr kumimoji="0" lang="en-US" altLang="ja-JP" sz="1800" b="1" dirty="0" smtClean="0">
                <a:latin typeface="+mj-ea"/>
                <a:ea typeface="+mj-ea"/>
                <a:cs typeface="ＭＳ ゴシック"/>
              </a:rPr>
              <a:t> </a:t>
            </a:r>
            <a:r>
              <a:rPr kumimoji="0" lang="en-US" altLang="ja-JP" sz="1800" b="1" dirty="0">
                <a:latin typeface="+mj-ea"/>
                <a:ea typeface="+mj-ea"/>
              </a:rPr>
              <a:t>This study has been approved by the IRB of (institutional name) 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 smtClean="0">
              <a:latin typeface="Arial" charset="0"/>
            </a:endParaRPr>
          </a:p>
        </p:txBody>
      </p:sp>
      <p:sp>
        <p:nvSpPr>
          <p:cNvPr id="3077" name="正方形/長方形 4"/>
          <p:cNvSpPr>
            <a:spLocks noChangeArrowheads="1"/>
          </p:cNvSpPr>
          <p:nvPr/>
        </p:nvSpPr>
        <p:spPr bwMode="auto">
          <a:xfrm>
            <a:off x="298637" y="1584870"/>
            <a:ext cx="8499475" cy="5172382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179590" y="112015"/>
            <a:ext cx="8943419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en-US" altLang="ja-JP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A Sample Slide Format to disclose your COI Status</a:t>
            </a:r>
            <a:endParaRPr kumimoji="0" lang="en-US" altLang="ja-JP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  <a:p>
            <a:endParaRPr kumimoji="0" lang="en-US" altLang="ja-JP" sz="1000" b="1" dirty="0" smtClean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  <a:p>
            <a:r>
              <a:rPr kumimoji="0" lang="en-US" altLang="ja-JP" sz="1800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Format 1-B: If you have any conflicts of interest </a:t>
            </a:r>
            <a:r>
              <a:rPr kumimoji="0" lang="en-US" altLang="ja-JP" sz="1800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currently or during the past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 </a:t>
            </a:r>
            <a:r>
              <a:rPr kumimoji="0" lang="en-US" altLang="ja-JP" sz="1800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three years 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at the time of presentation </a:t>
            </a:r>
            <a:r>
              <a:rPr kumimoji="0" lang="en-US" altLang="ja-JP" sz="1800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in conferences of 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the Japanese Society of Hematology (JSH).</a:t>
            </a:r>
            <a:endParaRPr kumimoji="0" lang="ja-JP" altLang="en-US" sz="1800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3395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4975" y="1657327"/>
            <a:ext cx="8237538" cy="923456"/>
          </a:xfrm>
          <a:solidFill>
            <a:srgbClr val="CCFFFF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hangingPunct="1"/>
            <a:r>
              <a:rPr kumimoji="0" lang="en-US" altLang="ja-JP" sz="2000" b="1" dirty="0" smtClean="0">
                <a:solidFill>
                  <a:schemeClr val="tx1"/>
                </a:solidFill>
                <a:latin typeface="+mj-ea"/>
              </a:rPr>
              <a:t>The Japanese Society of Hematology</a:t>
            </a:r>
            <a:br>
              <a:rPr kumimoji="0" lang="en-US" altLang="ja-JP" sz="2000" b="1" dirty="0" smtClean="0">
                <a:solidFill>
                  <a:schemeClr val="tx1"/>
                </a:solidFill>
                <a:latin typeface="+mj-ea"/>
              </a:rPr>
            </a:br>
            <a:r>
              <a:rPr kumimoji="0" lang="en-US" altLang="ja-JP" sz="2000" b="1" dirty="0" smtClean="0">
                <a:solidFill>
                  <a:schemeClr val="tx1"/>
                </a:solidFill>
                <a:latin typeface="+mj-ea"/>
              </a:rPr>
              <a:t>COI Disclosure</a:t>
            </a:r>
            <a:r>
              <a:rPr kumimoji="0" lang="en-US" altLang="ja-JP" sz="2000" b="1" i="1" dirty="0">
                <a:solidFill>
                  <a:schemeClr val="tx1"/>
                </a:solidFill>
                <a:latin typeface="+mj-ea"/>
              </a:rPr>
              <a:t/>
            </a:r>
            <a:br>
              <a:rPr kumimoji="0" lang="en-US" altLang="ja-JP" sz="2000" b="1" i="1" dirty="0">
                <a:solidFill>
                  <a:schemeClr val="tx1"/>
                </a:solidFill>
                <a:latin typeface="+mj-ea"/>
              </a:rPr>
            </a:br>
            <a:r>
              <a:rPr kumimoji="0" lang="en-US" altLang="ja-JP" sz="2000" b="1" i="1" dirty="0" smtClean="0">
                <a:solidFill>
                  <a:schemeClr val="tx1"/>
                </a:solidFill>
                <a:latin typeface="+mj-ea"/>
              </a:rPr>
              <a:t>Name of Authors</a:t>
            </a:r>
            <a:endParaRPr kumimoji="0" lang="en-US" altLang="ja-JP" sz="2000" b="1" i="1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idx="1"/>
          </p:nvPr>
        </p:nvSpPr>
        <p:spPr>
          <a:xfrm>
            <a:off x="328707" y="2741581"/>
            <a:ext cx="8469406" cy="230600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+mj-ea"/>
                <a:ea typeface="+mj-ea"/>
              </a:rPr>
              <a:t>■</a:t>
            </a:r>
            <a:r>
              <a:rPr kumimoji="0" lang="en-US" altLang="ja-JP" sz="1800" b="1" dirty="0" smtClean="0">
                <a:latin typeface="+mj-ea"/>
                <a:ea typeface="+mj-ea"/>
                <a:cs typeface="ＭＳ ゴシック"/>
              </a:rPr>
              <a:t> </a:t>
            </a:r>
            <a:r>
              <a:rPr kumimoji="0" lang="en-US" altLang="ja-JP" sz="1800" b="1" dirty="0" smtClean="0">
                <a:latin typeface="+mj-ea"/>
                <a:ea typeface="+mj-ea"/>
              </a:rPr>
              <a:t>Author(s) have the following COI to disclose.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1200" b="1" dirty="0" smtClean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j-ea"/>
                <a:ea typeface="+mj-ea"/>
              </a:rPr>
              <a:t>    </a:t>
            </a:r>
            <a:r>
              <a:rPr kumimoji="0" lang="en-US" altLang="ja-JP" sz="1400" b="1" dirty="0" smtClean="0">
                <a:latin typeface="+mj-ea"/>
                <a:ea typeface="+mj-ea"/>
              </a:rPr>
              <a:t>(1) </a:t>
            </a:r>
            <a:r>
              <a:rPr kumimoji="0" lang="en-US" altLang="ja-JP" sz="1400" b="1" dirty="0">
                <a:latin typeface="+mj-ea"/>
                <a:ea typeface="+mj-ea"/>
              </a:rPr>
              <a:t>ABC Pharmaceuticals:</a:t>
            </a:r>
            <a:r>
              <a:rPr kumimoji="0" lang="en-US" altLang="ja-JP" sz="1400" b="1" dirty="0" smtClean="0">
                <a:latin typeface="+mj-ea"/>
                <a:ea typeface="+mj-ea"/>
              </a:rPr>
              <a:t>	 </a:t>
            </a:r>
            <a:r>
              <a:rPr kumimoji="0" lang="en-US" altLang="ja-JP" sz="1400" b="1" dirty="0">
                <a:latin typeface="+mj-ea"/>
                <a:ea typeface="+mj-ea"/>
              </a:rPr>
              <a:t>  </a:t>
            </a:r>
            <a:r>
              <a:rPr kumimoji="0" lang="en-US" altLang="ja-JP" sz="1400" b="1" dirty="0" smtClean="0">
                <a:latin typeface="+mj-ea"/>
                <a:ea typeface="+mj-ea"/>
              </a:rPr>
              <a:t>Research funding (I.N., T.J., &amp; K.Y.)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>
                <a:latin typeface="+mj-ea"/>
                <a:ea typeface="+mj-ea"/>
              </a:rPr>
              <a:t> </a:t>
            </a:r>
            <a:r>
              <a:rPr kumimoji="0" lang="en-US" altLang="ja-JP" sz="1400" b="1" dirty="0" smtClean="0">
                <a:latin typeface="+mj-ea"/>
                <a:ea typeface="+mj-ea"/>
              </a:rPr>
              <a:t>                                                     Supplied </a:t>
            </a:r>
            <a:r>
              <a:rPr kumimoji="0" lang="en-US" altLang="ja-JP" sz="1400" b="1" dirty="0">
                <a:latin typeface="+mj-ea"/>
                <a:ea typeface="+mj-ea"/>
              </a:rPr>
              <a:t>with reagents, drugs, </a:t>
            </a:r>
            <a:r>
              <a:rPr kumimoji="0" lang="en-US" altLang="ja-JP" sz="1400" b="1" dirty="0" err="1" smtClean="0">
                <a:latin typeface="+mj-ea"/>
                <a:ea typeface="+mj-ea"/>
              </a:rPr>
              <a:t>etc</a:t>
            </a:r>
            <a:r>
              <a:rPr kumimoji="0" lang="en-US" altLang="ja-JP" sz="1400" b="1" dirty="0">
                <a:latin typeface="+mj-ea"/>
                <a:ea typeface="+mj-ea"/>
              </a:rPr>
              <a:t> </a:t>
            </a:r>
            <a:r>
              <a:rPr kumimoji="0" lang="en-US" altLang="ja-JP" sz="1400" b="1" dirty="0" smtClean="0">
                <a:latin typeface="+mj-ea"/>
                <a:ea typeface="+mj-ea"/>
              </a:rPr>
              <a:t>(J.M., U.K., &amp; L.Z.)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j-ea"/>
                <a:ea typeface="+mj-ea"/>
              </a:rPr>
              <a:t>　  </a:t>
            </a:r>
            <a:r>
              <a:rPr kumimoji="0" lang="en-US" altLang="ja-JP" sz="1400" b="1" dirty="0" smtClean="0">
                <a:latin typeface="+mj-ea"/>
                <a:ea typeface="+mj-ea"/>
              </a:rPr>
              <a:t>(2) </a:t>
            </a:r>
            <a:r>
              <a:rPr kumimoji="0" lang="en-US" altLang="ja-JP" sz="1400" b="1" dirty="0">
                <a:latin typeface="+mj-ea"/>
                <a:ea typeface="+mj-ea"/>
              </a:rPr>
              <a:t>XYZ Corporation:</a:t>
            </a:r>
            <a:r>
              <a:rPr kumimoji="0" lang="en-US" altLang="ja-JP" sz="1400" b="1" dirty="0" smtClean="0">
                <a:latin typeface="+mj-ea"/>
                <a:ea typeface="+mj-ea"/>
              </a:rPr>
              <a:t>	  </a:t>
            </a:r>
            <a:r>
              <a:rPr kumimoji="0" lang="ja-JP" altLang="en-US" sz="1400" b="1" dirty="0" smtClean="0">
                <a:latin typeface="+mj-ea"/>
                <a:ea typeface="+mj-ea"/>
              </a:rPr>
              <a:t> </a:t>
            </a:r>
            <a:r>
              <a:rPr kumimoji="0" lang="en-US" altLang="ja-JP" sz="1400" b="1" dirty="0" smtClean="0">
                <a:latin typeface="+mj-ea"/>
                <a:ea typeface="+mj-ea"/>
              </a:rPr>
              <a:t>                 Research </a:t>
            </a:r>
            <a:r>
              <a:rPr kumimoji="0" lang="en-US" altLang="ja-JP" sz="1400" b="1" dirty="0">
                <a:latin typeface="+mj-ea"/>
                <a:ea typeface="+mj-ea"/>
              </a:rPr>
              <a:t>funding (I.N., T.J., &amp; K.Y</a:t>
            </a:r>
            <a:r>
              <a:rPr kumimoji="0" lang="en-US" altLang="ja-JP" sz="1400" b="1" dirty="0" smtClean="0">
                <a:latin typeface="+mj-ea"/>
                <a:ea typeface="+mj-ea"/>
              </a:rPr>
              <a:t>.)</a:t>
            </a:r>
            <a:endParaRPr kumimoji="0" lang="en-US" altLang="ja-JP" sz="1400" b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 smtClean="0">
                <a:latin typeface="+mj-ea"/>
                <a:ea typeface="+mj-ea"/>
              </a:rPr>
              <a:t>     .</a:t>
            </a:r>
            <a:endParaRPr kumimoji="0" lang="en-US" altLang="ja-JP" sz="1400" b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 smtClean="0">
                <a:latin typeface="+mj-ea"/>
                <a:ea typeface="+mj-ea"/>
              </a:rPr>
              <a:t>     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400" b="1" dirty="0" smtClean="0">
                <a:latin typeface="+mj-ea"/>
                <a:ea typeface="+mj-ea"/>
              </a:rPr>
              <a:t>     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 smtClean="0">
                <a:latin typeface="+mj-ea"/>
                <a:ea typeface="+mj-ea"/>
              </a:rPr>
              <a:t>■</a:t>
            </a:r>
            <a:r>
              <a:rPr kumimoji="0" lang="en-US" altLang="ja-JP" sz="1800" b="1" dirty="0" smtClean="0">
                <a:latin typeface="+mj-ea"/>
                <a:ea typeface="+mj-ea"/>
                <a:cs typeface="ＭＳ ゴシック"/>
              </a:rPr>
              <a:t> </a:t>
            </a:r>
            <a:r>
              <a:rPr kumimoji="0" lang="en-US" altLang="ja-JP" sz="1800" b="1" dirty="0">
                <a:latin typeface="+mj-ea"/>
                <a:ea typeface="+mj-ea"/>
              </a:rPr>
              <a:t>This study has been approved by the IRB of (institutional name) 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 smtClean="0">
              <a:latin typeface="Arial" charset="0"/>
            </a:endParaRPr>
          </a:p>
        </p:txBody>
      </p:sp>
      <p:sp>
        <p:nvSpPr>
          <p:cNvPr id="3077" name="正方形/長方形 4"/>
          <p:cNvSpPr>
            <a:spLocks noChangeArrowheads="1"/>
          </p:cNvSpPr>
          <p:nvPr/>
        </p:nvSpPr>
        <p:spPr bwMode="auto">
          <a:xfrm>
            <a:off x="298637" y="1584870"/>
            <a:ext cx="8499475" cy="3405727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-106" charset="0"/>
                <a:ea typeface="ＭＳ Ｐゴシック" pitchFamily="-106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179590" y="112015"/>
            <a:ext cx="8943419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en-US" altLang="ja-JP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A Sample Slide Format to disclose your COI Status</a:t>
            </a:r>
            <a:endParaRPr kumimoji="0" lang="en-US" altLang="ja-JP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  <a:p>
            <a:endParaRPr kumimoji="0" lang="en-US" altLang="ja-JP" sz="1000" b="1" dirty="0" smtClean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  <a:p>
            <a:r>
              <a:rPr kumimoji="0" lang="en-US" altLang="ja-JP" sz="1800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Format 1-C: If you have any conflicts of interest </a:t>
            </a:r>
            <a:r>
              <a:rPr kumimoji="0" lang="en-US" altLang="ja-JP" sz="1800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currently or during the past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 </a:t>
            </a:r>
            <a:r>
              <a:rPr kumimoji="0" lang="en-US" altLang="ja-JP" sz="1800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three years 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at the time of presentation </a:t>
            </a:r>
            <a:r>
              <a:rPr kumimoji="0" lang="en-US" altLang="ja-JP" sz="1800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in conferences of 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/>
              </a:rPr>
              <a:t>the Japanese Society of Hematology (JSH).</a:t>
            </a:r>
            <a:endParaRPr kumimoji="0" lang="ja-JP" altLang="en-US" sz="1800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3687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1089</TotalTime>
  <Words>194</Words>
  <Application>Microsoft Office PowerPoint</Application>
  <PresentationFormat>画面に合わせる (4:3)</PresentationFormat>
  <Paragraphs>46</Paragraphs>
  <Slides>3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The Japanese Society of Hematology COI Disclosure Name of Authors</vt:lpstr>
      <vt:lpstr>The Japanese Society of Hematology COI Disclosure Name of Authors</vt:lpstr>
    </vt:vector>
  </TitlesOfParts>
  <Company>Heart Failure Society of America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日本血液学会</cp:lastModifiedBy>
  <cp:revision>168</cp:revision>
  <dcterms:created xsi:type="dcterms:W3CDTF">2000-09-04T17:39:07Z</dcterms:created>
  <dcterms:modified xsi:type="dcterms:W3CDTF">2018-02-28T04:58:43Z</dcterms:modified>
</cp:coreProperties>
</file>