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2" r:id="rId4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5" d="100"/>
          <a:sy n="105" d="100"/>
        </p:scale>
        <p:origin x="-96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0" d="100"/>
        <a:sy n="4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51606C3C-4EF4-AD42-93D0-F3DFADE815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4803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047D4D77-950C-724C-9957-F87D6A9C2D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0184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05EC9B3-A13F-7C4F-B5F8-E5420C22B616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B5B8B4-FD7F-6F4A-A46A-121E6F112DE3}" type="slidenum">
              <a:rPr kumimoji="0" lang="en-US" altLang="ja-JP" sz="1200"/>
              <a:pPr/>
              <a:t>2</a:t>
            </a:fld>
            <a:endParaRPr kumimoji="0" lang="en-US" altLang="ja-JP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en-US" altLang="ja-JP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①</a:t>
            </a:r>
            <a:r>
              <a:rPr kumimoji="0" lang="ja-JP" altLang="en-US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から</a:t>
            </a:r>
            <a:r>
              <a:rPr kumimoji="0" lang="en-US" altLang="ja-JP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⑫</a:t>
            </a:r>
            <a:r>
              <a:rPr kumimoji="0" lang="ja-JP" altLang="en-US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の項目のうち、「なし」のものは記載しなくても可。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9BD6C7-FA0A-8E47-84C8-0A84A81B4A5A}" type="slidenum">
              <a:rPr kumimoji="0" lang="en-US" altLang="ja-JP" sz="1200"/>
              <a:pPr/>
              <a:t>3</a:t>
            </a:fld>
            <a:endParaRPr kumimoji="0" lang="en-US" altLang="ja-JP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en-US" altLang="ja-JP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①</a:t>
            </a:r>
            <a:r>
              <a:rPr kumimoji="0" lang="ja-JP" altLang="en-US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から</a:t>
            </a:r>
            <a:r>
              <a:rPr kumimoji="0" lang="en-US" altLang="ja-JP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⑫</a:t>
            </a:r>
            <a:r>
              <a:rPr kumimoji="0" lang="ja-JP" altLang="en-US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の項目のうち、「なし」のものは記載しなくても可。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9147C-F6BA-B342-9728-DFFAFC111A8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71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85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349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69103-017F-AF43-8601-6619C9AE5B6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80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AAD19-418D-DC48-BA79-18F3002E617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688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4D45F-C735-AB45-BA7C-89A1D92186C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93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7383-096C-FC4F-8C9E-B7A6B07A2F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563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D973D-4BC2-0043-95F9-5F1FA808076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55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87904-489C-384C-9697-3F5236EF0C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706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421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57890-AACE-BF41-B464-A7013765B45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280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674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05067" y="1978324"/>
            <a:ext cx="8083325" cy="1567133"/>
          </a:xfrm>
          <a:solidFill>
            <a:srgbClr val="CCECFF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kumimoji="0" lang="ja-JP" altLang="en-US" sz="3600" b="1" dirty="0">
                <a:solidFill>
                  <a:schemeClr val="tx1"/>
                </a:solidFill>
                <a:latin typeface="+mj-ea"/>
              </a:rPr>
              <a:t>日本血液学会</a:t>
            </a:r>
            <a:r>
              <a:rPr kumimoji="0" lang="en-US" altLang="ja-JP" sz="3600" b="1" dirty="0">
                <a:solidFill>
                  <a:schemeClr val="tx1"/>
                </a:solidFill>
                <a:latin typeface="+mj-ea"/>
              </a:rPr>
              <a:t/>
            </a:r>
            <a:br>
              <a:rPr kumimoji="0" lang="en-US" altLang="ja-JP" sz="3600" b="1" dirty="0">
                <a:solidFill>
                  <a:schemeClr val="tx1"/>
                </a:solidFill>
                <a:latin typeface="+mj-ea"/>
              </a:rPr>
            </a:br>
            <a:r>
              <a:rPr kumimoji="0" lang="ja-JP" altLang="en-US" sz="3600" b="1" dirty="0">
                <a:solidFill>
                  <a:schemeClr val="tx1"/>
                </a:solidFill>
                <a:latin typeface="+mj-ea"/>
              </a:rPr>
              <a:t>ＣＯ Ｉ </a:t>
            </a:r>
            <a:r>
              <a:rPr kumimoji="0" lang="ja-JP" altLang="en-US" sz="3600" b="1" dirty="0" smtClean="0">
                <a:solidFill>
                  <a:schemeClr val="tx1"/>
                </a:solidFill>
                <a:latin typeface="+mj-ea"/>
              </a:rPr>
              <a:t>開示</a:t>
            </a:r>
            <a:endParaRPr kumimoji="0" lang="en-US" altLang="ja-JP" sz="3600" b="1" i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12785" y="3716826"/>
            <a:ext cx="8195050" cy="1545505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kumimoji="0" lang="ja-JP" altLang="en-US" sz="2400" b="1" dirty="0" smtClean="0">
                <a:latin typeface="+mj-ea"/>
                <a:ea typeface="+mj-ea"/>
              </a:rPr>
              <a:t>■</a:t>
            </a:r>
            <a:r>
              <a:rPr kumimoji="0" lang="en-US" altLang="ja-JP" sz="2400" b="1" dirty="0" smtClean="0">
                <a:latin typeface="+mj-ea"/>
                <a:ea typeface="+mj-ea"/>
              </a:rPr>
              <a:t> </a:t>
            </a:r>
            <a:r>
              <a:rPr kumimoji="0" lang="ja-JP" altLang="en-US" sz="2200" b="1" dirty="0" smtClean="0">
                <a:latin typeface="+mj-ea"/>
                <a:ea typeface="+mj-ea"/>
              </a:rPr>
              <a:t>開示</a:t>
            </a:r>
            <a:r>
              <a:rPr kumimoji="0" lang="ja-JP" altLang="en-US" sz="2200" b="1" dirty="0">
                <a:latin typeface="+mj-ea"/>
                <a:ea typeface="+mj-ea"/>
              </a:rPr>
              <a:t>すべき</a:t>
            </a:r>
            <a:r>
              <a:rPr kumimoji="0" lang="en-US" altLang="ja-JP" sz="2200" b="1" dirty="0">
                <a:latin typeface="+mj-ea"/>
                <a:ea typeface="+mj-ea"/>
              </a:rPr>
              <a:t>CO I </a:t>
            </a:r>
            <a:r>
              <a:rPr kumimoji="0" lang="ja-JP" altLang="en-US" sz="2200" b="1" dirty="0">
                <a:latin typeface="+mj-ea"/>
                <a:ea typeface="+mj-ea"/>
              </a:rPr>
              <a:t>関係にある企業などはありません。</a:t>
            </a:r>
            <a:endParaRPr kumimoji="0" lang="en-US" altLang="ja-JP" sz="2200" b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200" b="1" i="1" dirty="0">
                <a:latin typeface="+mj-ea"/>
                <a:ea typeface="+mj-ea"/>
              </a:rPr>
              <a:t>　</a:t>
            </a:r>
            <a:endParaRPr kumimoji="0" lang="en-US" altLang="ja-JP" sz="2200" b="1" i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 smtClean="0">
                <a:latin typeface="+mj-ea"/>
                <a:ea typeface="+mj-ea"/>
              </a:rPr>
              <a:t>■</a:t>
            </a:r>
            <a:r>
              <a:rPr kumimoji="0" lang="en-US" altLang="ja-JP" sz="2400" b="1" dirty="0" smtClean="0">
                <a:latin typeface="+mj-ea"/>
                <a:ea typeface="+mj-ea"/>
              </a:rPr>
              <a:t> </a:t>
            </a:r>
            <a:r>
              <a:rPr kumimoji="0" lang="ja-JP" altLang="en-US" sz="2200" b="1" dirty="0" smtClean="0">
                <a:latin typeface="+mj-ea"/>
                <a:ea typeface="+mj-ea"/>
              </a:rPr>
              <a:t>本研究</a:t>
            </a:r>
            <a:r>
              <a:rPr kumimoji="0" lang="ja-JP" altLang="en-US" sz="2200" b="1" dirty="0">
                <a:latin typeface="+mj-ea"/>
                <a:ea typeface="+mj-ea"/>
              </a:rPr>
              <a:t>は○○（機関名）において、ＩＲＢの承認を得ている。</a:t>
            </a:r>
            <a:endParaRPr kumimoji="0" lang="en-US" altLang="ja-JP" sz="2200" b="1" dirty="0">
              <a:latin typeface="+mj-ea"/>
              <a:ea typeface="+mj-ea"/>
            </a:endParaRP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09582" y="43132"/>
            <a:ext cx="88873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学術</a:t>
            </a:r>
            <a:r>
              <a:rPr kumimoji="0" lang="ja-JP" altLang="en-US" sz="20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講演会口頭／ポスター発表時、申告すべきＣＯＩ</a:t>
            </a:r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状態</a:t>
            </a:r>
            <a:r>
              <a:rPr kumimoji="0" lang="en-US" altLang="ja-JP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(</a:t>
            </a:r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過去３年間</a:t>
            </a:r>
            <a:r>
              <a:rPr kumimoji="0" lang="en-US" altLang="ja-JP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)</a:t>
            </a:r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がないとき、</a:t>
            </a:r>
            <a:endParaRPr kumimoji="0" lang="en-US" altLang="ja-JP" sz="2000" b="1" dirty="0" smtClean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  <a:p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</a:t>
            </a:r>
            <a:r>
              <a:rPr kumimoji="0" lang="ja-JP" altLang="en-US" sz="20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１</a:t>
            </a:r>
            <a:r>
              <a:rPr kumimoji="0" lang="en-US" altLang="ja-JP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-A</a:t>
            </a:r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の様式にて開示</a:t>
            </a:r>
            <a:endParaRPr kumimoji="0" lang="en-US" altLang="ja-JP" sz="2000" b="1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  <p:sp>
        <p:nvSpPr>
          <p:cNvPr id="15364" name="正方形/長方形 4"/>
          <p:cNvSpPr>
            <a:spLocks noChangeArrowheads="1"/>
          </p:cNvSpPr>
          <p:nvPr/>
        </p:nvSpPr>
        <p:spPr bwMode="auto">
          <a:xfrm>
            <a:off x="288925" y="1720850"/>
            <a:ext cx="8642350" cy="4586288"/>
          </a:xfrm>
          <a:prstGeom prst="rect">
            <a:avLst/>
          </a:prstGeom>
          <a:noFill/>
          <a:ln w="19050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8925" y="1223644"/>
            <a:ext cx="1582484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0" lang="ja-JP" altLang="en-US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様式１－Ａ</a:t>
            </a:r>
            <a:endParaRPr kumimoji="1" lang="ja-JP" altLang="en-US" dirty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3" y="1723230"/>
            <a:ext cx="7535862" cy="955394"/>
          </a:xfrm>
          <a:solidFill>
            <a:srgbClr val="CCECFF"/>
          </a:solidFill>
          <a:ln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2800" b="1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日本血液学会</a:t>
            </a:r>
            <a:r>
              <a:rPr kumimoji="0" lang="en-US" altLang="ja-JP" sz="2800" b="1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/>
            </a:r>
            <a:br>
              <a:rPr kumimoji="0" lang="en-US" altLang="ja-JP" sz="2800" b="1" dirty="0">
                <a:solidFill>
                  <a:schemeClr val="tx1"/>
                </a:solidFill>
                <a:latin typeface="Arial" charset="0"/>
                <a:ea typeface="ＭＳ Ｐゴシック" charset="0"/>
              </a:rPr>
            </a:br>
            <a:r>
              <a:rPr kumimoji="0" lang="ja-JP" altLang="en-US" sz="2800" b="1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ＣＯ Ｉ </a:t>
            </a:r>
            <a:r>
              <a:rPr kumimoji="0" lang="ja-JP" altLang="en-US" sz="2800" b="1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開示</a:t>
            </a:r>
            <a:endParaRPr kumimoji="0" lang="en-US" altLang="ja-JP" sz="1800" b="1" i="1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7409" name="Rectangle 3"/>
          <p:cNvSpPr>
            <a:spLocks noGrp="1" noChangeArrowheads="1"/>
          </p:cNvSpPr>
          <p:nvPr>
            <p:ph idx="1"/>
          </p:nvPr>
        </p:nvSpPr>
        <p:spPr>
          <a:xfrm>
            <a:off x="641350" y="2751138"/>
            <a:ext cx="7921625" cy="3482975"/>
          </a:xfrm>
          <a:ln w="127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■</a:t>
            </a:r>
            <a:r>
              <a:rPr kumimoji="0" lang="en-US" altLang="ja-JP" sz="1600" b="1" dirty="0" smtClean="0">
                <a:latin typeface="Arial" charset="0"/>
                <a:ea typeface="ＭＳ Ｐゴシック" charset="0"/>
              </a:rPr>
              <a:t> </a:t>
            </a: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筆頭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及び共同発表者が開示すべき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CO I 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関係にある企業などとして、　　</a:t>
            </a:r>
            <a:r>
              <a:rPr kumimoji="0" lang="ja-JP" altLang="en-US" sz="2000" b="1" dirty="0">
                <a:latin typeface="Arial" charset="0"/>
                <a:ea typeface="ＭＳ Ｐゴシック" charset="0"/>
              </a:rPr>
              <a:t>　　　　　　　　　 </a:t>
            </a:r>
            <a:r>
              <a:rPr kumimoji="0" lang="ja-JP" altLang="en-US" sz="1400" b="1" dirty="0">
                <a:latin typeface="Arial" charset="0"/>
                <a:ea typeface="ＭＳ Ｐゴシック" charset="0"/>
              </a:rPr>
              <a:t>　　　</a:t>
            </a:r>
            <a:endParaRPr kumimoji="0" lang="en-US" altLang="ja-JP" sz="1400" b="1" dirty="0">
              <a:latin typeface="Arial" charset="0"/>
              <a:ea typeface="ＭＳ Ｐゴシック" charset="0"/>
            </a:endParaRPr>
          </a:p>
          <a:p>
            <a:pPr marL="266700" indent="-266700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Arial" charset="0"/>
                <a:ea typeface="ＭＳ Ｐゴシック" charset="0"/>
              </a:rPr>
              <a:t>　</a:t>
            </a:r>
            <a:r>
              <a:rPr kumimoji="0" lang="ja-JP" altLang="en-US" sz="1000" b="1" dirty="0" smtClean="0">
                <a:latin typeface="Arial" charset="0"/>
                <a:ea typeface="ＭＳ Ｐゴシック" charset="0"/>
              </a:rPr>
              <a:t> </a:t>
            </a: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① 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顧問（アドバイザーなど）：　　　　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◎◇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◯◯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② 株保有・利益：　　　　　　　　　　　なし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③ 特許使用料：　　　　　　　　　　　　なし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④ 講演料：　　　　　　　　　　　　　　　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△◇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◎△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製薬）、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◯▲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◯◯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⑤ 原稿料：　　　　　　　　　　　　  　　なし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⑥ 受託研究・共同研究費：　　　　　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△◇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⑦ 奨学寄付金：　 　　　　　　　　　　 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△◇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（○○製薬）　　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600" b="1" dirty="0">
                <a:latin typeface="Arial" charset="0"/>
                <a:ea typeface="ＭＳ Ｐゴシック" charset="0"/>
              </a:rPr>
              <a:t>     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⑧ 寄付講座所属：　　　　　　　　　　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★★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⑨ 贈答品などの報酬：　　　　 　　　なし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⑩ 企業や営利を目的とした団体の被雇用者である：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★◇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⑪ 試料・薬剤などの提供：　　　　　〇〇製薬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⑫ </a:t>
            </a:r>
            <a:r>
              <a:rPr kumimoji="0" lang="zh-TW" altLang="en-US" sz="1600" b="1" dirty="0">
                <a:latin typeface="Arial" charset="0"/>
                <a:ea typeface="ＭＳ Ｐゴシック" charset="0"/>
              </a:rPr>
              <a:t>適応外使用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：</a:t>
            </a:r>
            <a:r>
              <a:rPr kumimoji="0" lang="zh-TW" altLang="en-US" sz="1600" b="1" dirty="0">
                <a:latin typeface="Arial" charset="0"/>
                <a:ea typeface="ＭＳ Ｐゴシック" charset="0"/>
              </a:rPr>
              <a:t>　　　　　　　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　　 </a:t>
            </a:r>
            <a:r>
              <a:rPr kumimoji="0" lang="zh-TW" altLang="en-US" sz="1600" b="1" dirty="0">
                <a:latin typeface="Arial" charset="0"/>
                <a:ea typeface="ＭＳ Ｐゴシック" charset="0"/>
              </a:rPr>
              <a:t>薬品名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</a:t>
            </a: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）</a:t>
            </a:r>
            <a:endParaRPr kumimoji="0" lang="en-US" altLang="ja-JP" sz="1600" b="1" dirty="0" smtClean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■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 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本研究は○○（機関名）において、ＩＲＢの承認を得ている</a:t>
            </a: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。</a:t>
            </a:r>
            <a:endParaRPr kumimoji="0" lang="ja-JP" altLang="en-US" sz="1600" b="1" dirty="0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82588" y="65088"/>
            <a:ext cx="823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学術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講演会口頭／ポスター発表時、申告すべきＣＯＩ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状態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(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過去３年間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)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があるときは、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様式１</a:t>
            </a:r>
            <a:r>
              <a:rPr kumimoji="0" lang="en-US" altLang="ja-JP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-B, 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もしくは１－</a:t>
            </a:r>
            <a:r>
              <a:rPr kumimoji="0" lang="en-US" altLang="ja-JP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C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の様式にて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開示</a:t>
            </a:r>
            <a:endParaRPr kumimoji="0" lang="en-US" altLang="ja-JP" sz="2000" b="1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  <p:sp>
        <p:nvSpPr>
          <p:cNvPr id="17412" name="正方形/長方形 4"/>
          <p:cNvSpPr>
            <a:spLocks noChangeArrowheads="1"/>
          </p:cNvSpPr>
          <p:nvPr/>
        </p:nvSpPr>
        <p:spPr bwMode="auto">
          <a:xfrm>
            <a:off x="285750" y="1583807"/>
            <a:ext cx="8450263" cy="516213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17413" name="テキスト ボックス 2"/>
          <p:cNvSpPr txBox="1">
            <a:spLocks noChangeArrowheads="1"/>
          </p:cNvSpPr>
          <p:nvPr/>
        </p:nvSpPr>
        <p:spPr bwMode="auto">
          <a:xfrm>
            <a:off x="463861" y="602678"/>
            <a:ext cx="77454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kumimoji="0" lang="ja-JP" altLang="en-US" sz="1400" b="1" dirty="0">
                <a:solidFill>
                  <a:srgbClr val="00B0F0"/>
                </a:solidFill>
                <a:latin typeface="+mj-ea"/>
                <a:ea typeface="+mj-ea"/>
                <a:cs typeface="HGP創英角ｺﾞｼｯｸUB" charset="0"/>
              </a:rPr>
              <a:t> </a:t>
            </a:r>
            <a:r>
              <a:rPr kumimoji="0" lang="ja-JP" altLang="en-US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記載例</a:t>
            </a:r>
            <a:r>
              <a:rPr kumimoji="0" lang="ja-JP" altLang="en-US" sz="1200" dirty="0" smtClean="0">
                <a:solidFill>
                  <a:srgbClr val="0070C0"/>
                </a:solidFill>
                <a:latin typeface="+mn-ea"/>
                <a:ea typeface="+mn-ea"/>
                <a:cs typeface="HGP創英角ｺﾞｼｯｸUB" charset="0"/>
              </a:rPr>
              <a:t>：</a:t>
            </a:r>
            <a:r>
              <a:rPr kumimoji="0" lang="ja-JP" altLang="en-US" sz="1200" dirty="0">
                <a:solidFill>
                  <a:srgbClr val="0070C0"/>
                </a:solidFill>
                <a:latin typeface="+mn-ea"/>
                <a:ea typeface="+mn-ea"/>
                <a:cs typeface="HGP創英角ｺﾞｼｯｸUB" charset="0"/>
              </a:rPr>
              <a:t>　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発表者の姓および企業名を記載      </a:t>
            </a:r>
            <a:r>
              <a:rPr kumimoji="0"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[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例</a:t>
            </a:r>
            <a:r>
              <a:rPr kumimoji="0"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]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　</a:t>
            </a:r>
            <a:r>
              <a:rPr kumimoji="0" lang="ja-JP" altLang="en-US" sz="1200" dirty="0" smtClean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日血、山田 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（</a:t>
            </a:r>
            <a:r>
              <a:rPr kumimoji="0"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ABC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製薬）</a:t>
            </a:r>
            <a:endParaRPr kumimoji="0" lang="en-US" altLang="ja-JP" sz="1200" dirty="0">
              <a:solidFill>
                <a:srgbClr val="0000FF"/>
              </a:solidFill>
              <a:latin typeface="+mn-ea"/>
              <a:ea typeface="+mn-ea"/>
              <a:cs typeface="HGP創英角ｺﾞｼｯｸUB" charset="0"/>
            </a:endParaRPr>
          </a:p>
          <a:p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　　　　　　　　　           　　　　　　　　　　　　　　　　</a:t>
            </a:r>
            <a:r>
              <a:rPr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①</a:t>
            </a:r>
            <a:r>
              <a:rPr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から</a:t>
            </a:r>
            <a:r>
              <a:rPr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⑫</a:t>
            </a:r>
            <a:r>
              <a:rPr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の項目で「なし」のものは、項目自体を記載しなくても</a:t>
            </a:r>
            <a:r>
              <a:rPr lang="ja-JP" altLang="en-US" sz="1200" dirty="0">
                <a:solidFill>
                  <a:srgbClr val="0070C0"/>
                </a:solidFill>
                <a:latin typeface="+mn-ea"/>
                <a:ea typeface="+mn-ea"/>
                <a:cs typeface="HGP創英角ｺﾞｼｯｸUB" charset="0"/>
              </a:rPr>
              <a:t>可。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3861" y="1094803"/>
            <a:ext cx="1359668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0" lang="ja-JP" altLang="en-US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</a:t>
            </a:r>
            <a:r>
              <a:rPr kumimoji="0" lang="ja-JP" altLang="en-US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１</a:t>
            </a:r>
            <a:r>
              <a:rPr kumimoji="0" lang="en-US" altLang="ja-JP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</a:t>
            </a:r>
            <a:r>
              <a:rPr kumimoji="0" lang="en-US" altLang="ja-JP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B</a:t>
            </a:r>
            <a:endParaRPr kumimoji="0" lang="en-US" altLang="ja-JP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>
          <a:xfrm>
            <a:off x="668525" y="3153142"/>
            <a:ext cx="7819867" cy="3041713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 smtClean="0">
                <a:latin typeface="+mn-ea"/>
              </a:rPr>
              <a:t>■</a:t>
            </a:r>
            <a:r>
              <a:rPr kumimoji="0" lang="en-US" altLang="ja-JP" sz="2000" b="1" dirty="0" smtClean="0">
                <a:latin typeface="+mn-ea"/>
              </a:rPr>
              <a:t> </a:t>
            </a:r>
            <a:r>
              <a:rPr kumimoji="0" lang="ja-JP" altLang="en-US" sz="2000" b="1" dirty="0" smtClean="0">
                <a:latin typeface="+mn-ea"/>
              </a:rPr>
              <a:t>筆頭</a:t>
            </a:r>
            <a:r>
              <a:rPr kumimoji="0" lang="ja-JP" altLang="en-US" sz="2000" b="1" dirty="0">
                <a:latin typeface="+mn-ea"/>
              </a:rPr>
              <a:t>及び共同発表者が開示すべき</a:t>
            </a:r>
            <a:r>
              <a:rPr kumimoji="0" lang="en-US" altLang="ja-JP" sz="2000" b="1" dirty="0">
                <a:latin typeface="+mn-ea"/>
              </a:rPr>
              <a:t>CO I </a:t>
            </a:r>
            <a:r>
              <a:rPr kumimoji="0" lang="ja-JP" altLang="en-US" sz="2000" b="1" dirty="0">
                <a:latin typeface="+mn-ea"/>
              </a:rPr>
              <a:t>関係に</a:t>
            </a:r>
            <a:r>
              <a:rPr kumimoji="0" lang="ja-JP" altLang="en-US" sz="2000" b="1" dirty="0" smtClean="0">
                <a:latin typeface="+mn-ea"/>
              </a:rPr>
              <a:t>ある企業</a:t>
            </a:r>
            <a:r>
              <a:rPr kumimoji="0" lang="ja-JP" altLang="en-US" sz="2000" b="1" dirty="0">
                <a:latin typeface="+mn-ea"/>
              </a:rPr>
              <a:t>などとして、　　　　　　　　　</a:t>
            </a:r>
            <a:endParaRPr kumimoji="0" lang="en-US" altLang="ja-JP" sz="20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+mn-ea"/>
              </a:rPr>
              <a:t/>
            </a:r>
            <a:br>
              <a:rPr kumimoji="0" lang="en-US" altLang="ja-JP" sz="2000" b="1" dirty="0">
                <a:latin typeface="+mn-ea"/>
              </a:rPr>
            </a:br>
            <a:r>
              <a:rPr kumimoji="0" lang="ja-JP" altLang="en-US" sz="1400" b="1" dirty="0">
                <a:latin typeface="+mn-ea"/>
              </a:rPr>
              <a:t>　</a:t>
            </a:r>
            <a:r>
              <a:rPr kumimoji="0" lang="ja-JP" altLang="en-US" sz="1800" b="1" dirty="0">
                <a:latin typeface="+mn-ea"/>
              </a:rPr>
              <a:t>　１．</a:t>
            </a:r>
            <a:r>
              <a:rPr kumimoji="0" lang="en-US" altLang="ja-JP" sz="1800" b="1" dirty="0">
                <a:latin typeface="+mn-ea"/>
              </a:rPr>
              <a:t> ◯◯</a:t>
            </a:r>
            <a:r>
              <a:rPr kumimoji="0" lang="ja-JP" altLang="en-US" sz="1800" b="1" dirty="0">
                <a:latin typeface="+mn-ea"/>
              </a:rPr>
              <a:t>製薬　　　奨学寄付金（</a:t>
            </a:r>
            <a:r>
              <a:rPr kumimoji="0" lang="en-US" altLang="ja-JP" sz="1800" b="1" dirty="0">
                <a:latin typeface="+mn-ea"/>
              </a:rPr>
              <a:t> ◎◇,  △◇, ◯▲, ★★, ★◎, ◇◯</a:t>
            </a:r>
            <a:r>
              <a:rPr kumimoji="0" lang="ja-JP" altLang="en-US" sz="1800" b="1" dirty="0">
                <a:latin typeface="+mn-ea"/>
              </a:rPr>
              <a:t>）</a:t>
            </a:r>
            <a:endParaRPr kumimoji="0" lang="en-US" altLang="ja-JP" sz="18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+mn-ea"/>
              </a:rPr>
              <a:t>　　</a:t>
            </a:r>
            <a:endParaRPr kumimoji="0" lang="en-US" altLang="ja-JP" sz="18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800" b="1" dirty="0">
                <a:latin typeface="+mn-ea"/>
              </a:rPr>
              <a:t>     </a:t>
            </a:r>
            <a:r>
              <a:rPr kumimoji="0" lang="ja-JP" altLang="en-US" sz="1800" b="1" dirty="0">
                <a:latin typeface="+mn-ea"/>
              </a:rPr>
              <a:t>　　　　　　　　　　　 　　試料・薬剤などの提供（</a:t>
            </a:r>
            <a:r>
              <a:rPr kumimoji="0" lang="en-US" altLang="ja-JP" sz="1800" b="1" dirty="0">
                <a:latin typeface="+mn-ea"/>
              </a:rPr>
              <a:t> ◯▲, ★★</a:t>
            </a:r>
            <a:r>
              <a:rPr kumimoji="0" lang="ja-JP" altLang="en-US" sz="1800" b="1" dirty="0">
                <a:latin typeface="+mn-ea"/>
              </a:rPr>
              <a:t>）</a:t>
            </a:r>
            <a:endParaRPr kumimoji="0" lang="en-US" altLang="ja-JP" sz="18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8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+mn-ea"/>
              </a:rPr>
              <a:t>　　　　２．</a:t>
            </a:r>
            <a:r>
              <a:rPr kumimoji="0" lang="en-US" altLang="ja-JP" sz="1800" b="1" dirty="0">
                <a:latin typeface="+mn-ea"/>
              </a:rPr>
              <a:t>△△</a:t>
            </a:r>
            <a:r>
              <a:rPr kumimoji="0" lang="ja-JP" altLang="en-US" sz="1800" b="1" dirty="0">
                <a:latin typeface="+mn-ea"/>
              </a:rPr>
              <a:t>製薬　　　奨学寄附金（</a:t>
            </a:r>
            <a:r>
              <a:rPr kumimoji="0" lang="en-US" altLang="ja-JP" sz="1800" b="1" dirty="0">
                <a:latin typeface="+mn-ea"/>
              </a:rPr>
              <a:t>★◎, ◇◯, ◎△, △◇</a:t>
            </a:r>
            <a:r>
              <a:rPr kumimoji="0" lang="en-US" altLang="ja-JP" sz="1800" b="1" dirty="0" smtClean="0">
                <a:latin typeface="+mn-ea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 smtClean="0">
                <a:latin typeface="+mn-ea"/>
              </a:rPr>
              <a:t>　　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800" b="1" dirty="0" smtClean="0">
                <a:latin typeface="+mn-ea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n-ea"/>
              </a:rPr>
              <a:t>　　</a:t>
            </a:r>
            <a:endParaRPr kumimoji="0" lang="en-US" altLang="ja-JP" sz="1400" b="1" dirty="0">
              <a:latin typeface="+mn-ea"/>
            </a:endParaRPr>
          </a:p>
        </p:txBody>
      </p:sp>
      <p:sp>
        <p:nvSpPr>
          <p:cNvPr id="19460" name="正方形/長方形 4"/>
          <p:cNvSpPr>
            <a:spLocks noChangeArrowheads="1"/>
          </p:cNvSpPr>
          <p:nvPr/>
        </p:nvSpPr>
        <p:spPr bwMode="auto">
          <a:xfrm>
            <a:off x="581025" y="1611246"/>
            <a:ext cx="8096250" cy="4766234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2578" y="5794745"/>
            <a:ext cx="6787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2000" b="1" dirty="0" smtClean="0">
                <a:latin typeface="+mn-ea"/>
                <a:ea typeface="+mn-ea"/>
              </a:rPr>
              <a:t>■</a:t>
            </a:r>
            <a:r>
              <a:rPr kumimoji="0" lang="en-US" altLang="ja-JP" sz="2000" b="1" dirty="0" smtClean="0">
                <a:latin typeface="+mn-ea"/>
                <a:ea typeface="+mn-ea"/>
              </a:rPr>
              <a:t> </a:t>
            </a:r>
            <a:r>
              <a:rPr kumimoji="0" lang="ja-JP" altLang="en-US" sz="2000" b="1" dirty="0" smtClean="0">
                <a:latin typeface="+mn-ea"/>
                <a:ea typeface="+mn-ea"/>
              </a:rPr>
              <a:t>本研究</a:t>
            </a:r>
            <a:r>
              <a:rPr kumimoji="0" lang="ja-JP" altLang="en-US" sz="2000" b="1" dirty="0">
                <a:latin typeface="+mn-ea"/>
                <a:ea typeface="+mn-ea"/>
              </a:rPr>
              <a:t>は○○（機関名）において、ＩＲＢの承認を得ている</a:t>
            </a:r>
            <a:r>
              <a:rPr kumimoji="0" lang="ja-JP" altLang="en-US" sz="2000" b="1" dirty="0" smtClean="0">
                <a:latin typeface="+mn-ea"/>
                <a:ea typeface="+mn-ea"/>
              </a:rPr>
              <a:t>。</a:t>
            </a:r>
            <a:endParaRPr kumimoji="0" lang="ja-JP" altLang="en-US" sz="2000" b="1" dirty="0">
              <a:latin typeface="+mn-ea"/>
              <a:ea typeface="+mn-ea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30263" y="2080881"/>
            <a:ext cx="7535862" cy="955394"/>
          </a:xfrm>
          <a:prstGeom prst="rect">
            <a:avLst/>
          </a:prstGeom>
          <a:solidFill>
            <a:srgbClr val="CCECFF"/>
          </a:solidFill>
          <a:ln>
            <a:solidFill>
              <a:srgbClr val="FFFF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ja-JP" altLang="en-US" sz="2800" b="1" dirty="0" smtClean="0">
                <a:solidFill>
                  <a:schemeClr val="tx1"/>
                </a:solidFill>
                <a:latin typeface="+mj-ea"/>
                <a:ea typeface="+mj-ea"/>
              </a:rPr>
              <a:t>日本血液学会</a:t>
            </a:r>
            <a:r>
              <a:rPr kumimoji="0" lang="en-US" altLang="ja-JP" sz="2800" b="1" dirty="0" smtClean="0">
                <a:solidFill>
                  <a:schemeClr val="tx1"/>
                </a:solidFill>
                <a:latin typeface="+mj-ea"/>
                <a:ea typeface="+mj-ea"/>
              </a:rPr>
              <a:t/>
            </a:r>
            <a:br>
              <a:rPr kumimoji="0" lang="en-US" altLang="ja-JP" sz="2800" b="1" dirty="0" smtClean="0">
                <a:solidFill>
                  <a:schemeClr val="tx1"/>
                </a:solidFill>
                <a:latin typeface="+mj-ea"/>
                <a:ea typeface="+mj-ea"/>
              </a:rPr>
            </a:br>
            <a:r>
              <a:rPr kumimoji="0" lang="ja-JP" altLang="en-US" sz="2800" b="1" dirty="0" smtClean="0">
                <a:solidFill>
                  <a:schemeClr val="tx1"/>
                </a:solidFill>
                <a:latin typeface="+mj-ea"/>
                <a:ea typeface="+mj-ea"/>
              </a:rPr>
              <a:t>ＣＯ Ｉ 開示</a:t>
            </a:r>
            <a:endParaRPr kumimoji="0" lang="en-US" altLang="ja-JP" sz="1800" b="1" i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814" y="692193"/>
            <a:ext cx="6950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記載例：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　企業名、</a:t>
            </a:r>
            <a:r>
              <a:rPr kumimoji="0" lang="en-US" altLang="ja-JP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 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項目および発表者の姓を記載　　</a:t>
            </a:r>
            <a:r>
              <a:rPr kumimoji="0" lang="en-US" altLang="ja-JP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[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例</a:t>
            </a:r>
            <a:r>
              <a:rPr kumimoji="0" lang="en-US" altLang="ja-JP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]  ABC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製薬　　奨学寄附金　</a:t>
            </a:r>
            <a:r>
              <a:rPr kumimoji="0" lang="en-US" altLang="ja-JP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(</a:t>
            </a:r>
            <a:r>
              <a:rPr kumimoji="0" lang="ja-JP" altLang="en-US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日血、山田 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、本田</a:t>
            </a:r>
            <a:r>
              <a:rPr kumimoji="0" lang="ja-JP" altLang="en-US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）</a:t>
            </a:r>
            <a:endParaRPr kumimoji="0" lang="ja-JP" altLang="en-US" sz="1200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382588" y="65088"/>
            <a:ext cx="823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学術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講演会口頭／ポスター発表時、申告すべきＣＯＩ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状態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(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過去３年間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)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があるときは、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様式１</a:t>
            </a:r>
            <a:r>
              <a:rPr kumimoji="0" lang="en-US" altLang="ja-JP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-B, 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もしくは１－</a:t>
            </a:r>
            <a:r>
              <a:rPr kumimoji="0" lang="en-US" altLang="ja-JP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C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の様式にて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開示</a:t>
            </a:r>
            <a:endParaRPr kumimoji="0" lang="en-US" altLang="ja-JP" sz="2000" b="1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3640" y="1503528"/>
            <a:ext cx="1375698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0" lang="ja-JP" altLang="en-US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</a:t>
            </a:r>
            <a:r>
              <a:rPr kumimoji="0" lang="ja-JP" altLang="en-US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１</a:t>
            </a:r>
            <a:r>
              <a:rPr kumimoji="0" lang="en-US" altLang="ja-JP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-C</a:t>
            </a:r>
            <a:endParaRPr kumimoji="0" lang="en-US" altLang="ja-JP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</TotalTime>
  <Words>233</Words>
  <Application>Microsoft Office PowerPoint</Application>
  <PresentationFormat>画面に合わせる (4:3)</PresentationFormat>
  <Paragraphs>46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日本血液学会 ＣＯ Ｉ 開示</vt:lpstr>
      <vt:lpstr>日本血液学会 ＣＯ Ｉ 開示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日本血液学会</cp:lastModifiedBy>
  <cp:revision>144</cp:revision>
  <dcterms:created xsi:type="dcterms:W3CDTF">2000-09-04T17:39:07Z</dcterms:created>
  <dcterms:modified xsi:type="dcterms:W3CDTF">2019-02-18T01:50:25Z</dcterms:modified>
</cp:coreProperties>
</file>